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3" r:id="rId4"/>
    <p:sldMasterId id="2147483782" r:id="rId5"/>
    <p:sldMasterId id="2147483839" r:id="rId6"/>
    <p:sldMasterId id="2147483816" r:id="rId7"/>
  </p:sldMasterIdLst>
  <p:notesMasterIdLst>
    <p:notesMasterId r:id="rId25"/>
  </p:notesMasterIdLst>
  <p:handoutMasterIdLst>
    <p:handoutMasterId r:id="rId26"/>
  </p:handoutMasterIdLst>
  <p:sldIdLst>
    <p:sldId id="298" r:id="rId8"/>
    <p:sldId id="299" r:id="rId9"/>
    <p:sldId id="300" r:id="rId10"/>
    <p:sldId id="301" r:id="rId11"/>
    <p:sldId id="302" r:id="rId12"/>
    <p:sldId id="304" r:id="rId13"/>
    <p:sldId id="303" r:id="rId14"/>
    <p:sldId id="305" r:id="rId15"/>
    <p:sldId id="306" r:id="rId16"/>
    <p:sldId id="307" r:id="rId17"/>
    <p:sldId id="308" r:id="rId18"/>
    <p:sldId id="309" r:id="rId19"/>
    <p:sldId id="311" r:id="rId20"/>
    <p:sldId id="310" r:id="rId21"/>
    <p:sldId id="313" r:id="rId22"/>
    <p:sldId id="312" r:id="rId23"/>
    <p:sldId id="314" r:id="rId24"/>
  </p:sldIdLst>
  <p:sldSz cx="9144000" cy="5143500" type="screen16x9"/>
  <p:notesSz cx="9144000" cy="6858000"/>
  <p:embeddedFontLst>
    <p:embeddedFont>
      <p:font typeface="Flanders Art Sans" panose="020B0604020202020204" charset="0"/>
      <p:regular r:id="rId27"/>
      <p:bold r:id="rId28"/>
      <p:italic r:id="rId29"/>
      <p:boldItalic r:id="rId30"/>
    </p:embeddedFont>
    <p:embeddedFont>
      <p:font typeface="Flanders Art Sans Medium" panose="020B0604020202020204" charset="0"/>
      <p:regular r:id="rId31"/>
      <p:bold r:id="rId32"/>
      <p:italic r:id="rId33"/>
      <p:boldItalic r:id="rId34"/>
    </p:embeddedFont>
    <p:embeddedFont>
      <p:font typeface="Flanders Art Serif" panose="020B0604020202020204" charset="0"/>
      <p:regular r:id="rId35"/>
    </p:embeddedFont>
    <p:embeddedFont>
      <p:font typeface="Flanders Art Serif Medium" panose="020B0604020202020204" charset="0"/>
      <p:regular r:id="rId36"/>
    </p:embeddedFont>
    <p:embeddedFont>
      <p:font typeface="FlandersArtSans-Bold" panose="00000800000000000000" charset="0"/>
      <p:bold r:id="rId37"/>
    </p:embeddedFont>
    <p:embeddedFont>
      <p:font typeface="FlandersArtSans-Regular" panose="00000500000000000000" charset="0"/>
      <p:regular r:id="rId38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7"/>
    <a:srgbClr val="F6C547"/>
    <a:srgbClr val="99D892"/>
    <a:srgbClr val="80B6E4"/>
    <a:srgbClr val="D9BCE8"/>
    <a:srgbClr val="359B3C"/>
    <a:srgbClr val="FFFF00"/>
    <a:srgbClr val="646464"/>
    <a:srgbClr val="717171"/>
    <a:srgbClr val="9B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584273-1361-FF45-EB66-CDAFC68815DD}" v="102" dt="2026-09-24T09:00:43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421" autoAdjust="0"/>
  </p:normalViewPr>
  <p:slideViewPr>
    <p:cSldViewPr snapToGrid="0" showGuides="1">
      <p:cViewPr varScale="1">
        <p:scale>
          <a:sx n="84" d="100"/>
          <a:sy n="84" d="100"/>
        </p:scale>
        <p:origin x="804" y="56"/>
      </p:cViewPr>
      <p:guideLst>
        <p:guide orient="horz" pos="2160"/>
        <p:guide pos="2880"/>
        <p:guide orient="horz" pos="162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988" y="6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microsoft.com/office/2015/10/relationships/revisionInfo" Target="revisionInfo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24/09/2026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7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8.jpeg"/><Relationship Id="rId5" Type="http://schemas.openxmlformats.org/officeDocument/2006/relationships/image" Target="../media/image22.jpeg"/><Relationship Id="rId10" Type="http://schemas.openxmlformats.org/officeDocument/2006/relationships/image" Target="../media/image1.png"/><Relationship Id="rId4" Type="http://schemas.openxmlformats.org/officeDocument/2006/relationships/image" Target="../media/image21.jpeg"/><Relationship Id="rId9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E61EC70-A4A7-FA10-6B94-2354B2BB2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  <p:sp>
        <p:nvSpPr>
          <p:cNvPr id="17" name="Trapezium 10">
            <a:extLst>
              <a:ext uri="{FF2B5EF4-FFF2-40B4-BE49-F238E27FC236}">
                <a16:creationId xmlns:a16="http://schemas.microsoft.com/office/drawing/2014/main" id="{DD740502-4186-AC6D-5896-EF5F922B1AAD}"/>
              </a:ext>
            </a:extLst>
          </p:cNvPr>
          <p:cNvSpPr/>
          <p:nvPr userDrawn="1"/>
        </p:nvSpPr>
        <p:spPr>
          <a:xfrm>
            <a:off x="-745" y="-3810"/>
            <a:ext cx="65729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2910" h="5146675">
                <a:moveTo>
                  <a:pt x="3677" y="5146675"/>
                </a:moveTo>
                <a:cubicBezTo>
                  <a:pt x="1129" y="3433233"/>
                  <a:pt x="2548" y="1719792"/>
                  <a:pt x="0" y="6350"/>
                </a:cubicBezTo>
                <a:lnTo>
                  <a:pt x="4799380" y="0"/>
                </a:lnTo>
                <a:lnTo>
                  <a:pt x="6572910" y="5143500"/>
                </a:lnTo>
                <a:lnTo>
                  <a:pt x="3677" y="514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9" name="Afbeelding 18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EEB5DE9-01FE-E408-45DF-9B87709BAD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C7B8A92-0D3C-369C-63CD-D133D00D8DF2}"/>
              </a:ext>
            </a:extLst>
          </p:cNvPr>
          <p:cNvSpPr txBox="1"/>
          <p:nvPr userDrawn="1"/>
        </p:nvSpPr>
        <p:spPr>
          <a:xfrm>
            <a:off x="1584960" y="390744"/>
            <a:ext cx="328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Alle sociale rechten</a:t>
            </a:r>
            <a:b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</a:b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op één handige plek</a:t>
            </a:r>
            <a:endParaRPr lang="nl-BE" dirty="0">
              <a:solidFill>
                <a:schemeClr val="bg1"/>
              </a:solidFill>
              <a:latin typeface="Flanders Art Serif Medium" panose="00000600000000000000" pitchFamily="50" charset="0"/>
            </a:endParaRPr>
          </a:p>
        </p:txBody>
      </p:sp>
      <p:sp>
        <p:nvSpPr>
          <p:cNvPr id="5" name="Trapezium 10">
            <a:extLst>
              <a:ext uri="{FF2B5EF4-FFF2-40B4-BE49-F238E27FC236}">
                <a16:creationId xmlns:a16="http://schemas.microsoft.com/office/drawing/2014/main" id="{2B38BF53-ACC4-9DC5-6A63-72956328A323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C0DB5AA1-896E-D0BA-49CD-CB271195572A}"/>
              </a:ext>
            </a:extLst>
          </p:cNvPr>
          <p:cNvGrpSpPr/>
          <p:nvPr userDrawn="1"/>
        </p:nvGrpSpPr>
        <p:grpSpPr>
          <a:xfrm>
            <a:off x="2174473" y="1423220"/>
            <a:ext cx="3925168" cy="3052279"/>
            <a:chOff x="2066882" y="1395717"/>
            <a:chExt cx="3925168" cy="3052279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A14B9347-D604-3494-452F-0E2BE92360C1}"/>
                </a:ext>
              </a:extLst>
            </p:cNvPr>
            <p:cNvPicPr preferRelativeResize="0">
              <a:picLocks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4" t="22159" r="39332" b="2486"/>
            <a:stretch/>
          </p:blipFill>
          <p:spPr bwMode="auto">
            <a:xfrm>
              <a:off x="2831392" y="3382850"/>
              <a:ext cx="1134000" cy="1065146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3F489A1C-87CC-C9DC-BE71-E6BD610CF6A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89" b="7889"/>
            <a:stretch/>
          </p:blipFill>
          <p:spPr bwMode="auto">
            <a:xfrm>
              <a:off x="4095030" y="2960936"/>
              <a:ext cx="1897020" cy="10651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CEADE485-5C65-5C09-A5E3-3B5DA5F389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66882" y="2066768"/>
              <a:ext cx="1894785" cy="120139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2">
              <a:extLst>
                <a:ext uri="{FF2B5EF4-FFF2-40B4-BE49-F238E27FC236}">
                  <a16:creationId xmlns:a16="http://schemas.microsoft.com/office/drawing/2014/main" id="{89416C44-B813-2D05-029F-F346F333E2F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45" t="9583" r="1574" b="1035"/>
            <a:stretch/>
          </p:blipFill>
          <p:spPr bwMode="auto">
            <a:xfrm>
              <a:off x="4095030" y="1395717"/>
              <a:ext cx="1067621" cy="1476714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145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eren 15"/>
          <p:cNvGrpSpPr/>
          <p:nvPr userDrawn="1"/>
        </p:nvGrpSpPr>
        <p:grpSpPr>
          <a:xfrm>
            <a:off x="289171" y="222197"/>
            <a:ext cx="6033505" cy="4699106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8D8E21A2-B4E8-EAFE-68CC-A725198428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409699"/>
            <a:ext cx="4292600" cy="2794377"/>
          </a:xfrm>
        </p:spPr>
        <p:txBody>
          <a:bodyPr anchor="ctr"/>
          <a:lstStyle>
            <a:lvl1pPr>
              <a:defRPr>
                <a:solidFill>
                  <a:srgbClr val="EEEEE7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C23BED59-030C-0FDB-0E1D-5E30D85D52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2300" y="4401101"/>
            <a:ext cx="4667250" cy="323178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KLIK OM TE BEWERKEN</a:t>
            </a:r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BEAECDF-0682-9331-2E81-E41ECBA692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FAC9C5C4-E720-8A84-AADB-7474BAFF06B5}"/>
              </a:ext>
            </a:extLst>
          </p:cNvPr>
          <p:cNvSpPr/>
          <p:nvPr userDrawn="1"/>
        </p:nvSpPr>
        <p:spPr>
          <a:xfrm>
            <a:off x="-2" y="0"/>
            <a:ext cx="4072910" cy="5151871"/>
          </a:xfrm>
          <a:custGeom>
            <a:avLst/>
            <a:gdLst>
              <a:gd name="connsiteX0" fmla="*/ 0 w 4072910"/>
              <a:gd name="connsiteY0" fmla="*/ 0 h 5135569"/>
              <a:gd name="connsiteX1" fmla="*/ 2304591 w 4072910"/>
              <a:gd name="connsiteY1" fmla="*/ 0 h 5135569"/>
              <a:gd name="connsiteX2" fmla="*/ 4072910 w 4072910"/>
              <a:gd name="connsiteY2" fmla="*/ 5135569 h 5135569"/>
              <a:gd name="connsiteX3" fmla="*/ 0 w 4072910"/>
              <a:gd name="connsiteY3" fmla="*/ 5135569 h 5135569"/>
              <a:gd name="connsiteX4" fmla="*/ 0 w 4072910"/>
              <a:gd name="connsiteY4" fmla="*/ 0 h 51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10" h="5135569">
                <a:moveTo>
                  <a:pt x="0" y="0"/>
                </a:moveTo>
                <a:lnTo>
                  <a:pt x="2304591" y="0"/>
                </a:lnTo>
                <a:lnTo>
                  <a:pt x="4072910" y="5135569"/>
                </a:lnTo>
                <a:lnTo>
                  <a:pt x="0" y="513556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2BBCC9A5-69B3-7A5D-7FEE-BB4453BDD7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335889"/>
            <a:ext cx="3379539" cy="380700"/>
          </a:xfr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C16F7E-98DB-3F28-06AC-E6CC9DB2C7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1142126"/>
            <a:ext cx="7477256" cy="2863344"/>
          </a:xfrm>
        </p:spPr>
        <p:txBody>
          <a:bodyPr anchor="ctr" anchorCtr="0"/>
          <a:lstStyle>
            <a:lvl1pPr>
              <a:lnSpc>
                <a:spcPct val="100000"/>
              </a:lnSpc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150E6BD-AC80-6EC9-DFE4-C247DDC5D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ep 12">
            <a:extLst>
              <a:ext uri="{FF2B5EF4-FFF2-40B4-BE49-F238E27FC236}">
                <a16:creationId xmlns:a16="http://schemas.microsoft.com/office/drawing/2014/main" id="{033C1CC1-1B54-9B9E-3050-CD2D52F52C41}"/>
              </a:ext>
            </a:extLst>
          </p:cNvPr>
          <p:cNvGrpSpPr/>
          <p:nvPr userDrawn="1"/>
        </p:nvGrpSpPr>
        <p:grpSpPr>
          <a:xfrm>
            <a:off x="-2" y="0"/>
            <a:ext cx="6639643" cy="51435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23B3DF5-33D6-D29B-5957-8D68FFE42610}"/>
                </a:ext>
              </a:extLst>
            </p:cNvPr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  <p:sp>
          <p:nvSpPr>
            <p:cNvPr id="15" name="Rechthoekige driehoek 14">
              <a:extLst>
                <a:ext uri="{FF2B5EF4-FFF2-40B4-BE49-F238E27FC236}">
                  <a16:creationId xmlns:a16="http://schemas.microsoft.com/office/drawing/2014/main" id="{4DE681BE-8649-76DD-08F9-6094C80F9AA9}"/>
                </a:ext>
              </a:extLst>
            </p:cNvPr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C3D74FB-BBE0-A934-A8DC-BBF8DB884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296" y="388800"/>
            <a:ext cx="4636604" cy="1108158"/>
          </a:xfr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6" name="Tijdelijke aanduiding voor inhoud 4">
            <a:extLst>
              <a:ext uri="{FF2B5EF4-FFF2-40B4-BE49-F238E27FC236}">
                <a16:creationId xmlns:a16="http://schemas.microsoft.com/office/drawing/2014/main" id="{396D7B04-78F1-2AF8-6B2F-B57ED120ED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8296" y="1644445"/>
            <a:ext cx="4175717" cy="3110255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  <a:latin typeface="FlandersArtSans-Regular" panose="00000500000000000000" pitchFamily="2" charset="0"/>
              </a:defRPr>
            </a:lvl1pPr>
            <a:lvl2pPr>
              <a:defRPr sz="1800"/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10CDC0-2D11-1F5D-D6A1-02D65B4D3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328E41E-A96A-4020-1A9B-A09045442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4503D2-A93B-E655-86A6-277D9534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8541DC9-52B0-35DD-3949-B74DD9F584E2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68B54E-92DB-5ABD-DEFF-404393A83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0011" y="1503757"/>
            <a:ext cx="7185892" cy="2846412"/>
          </a:xfrm>
        </p:spPr>
        <p:txBody>
          <a:bodyPr anchor="b"/>
          <a:lstStyle>
            <a:lvl1pPr algn="r">
              <a:lnSpc>
                <a:spcPts val="6000"/>
              </a:lnSpc>
              <a:defRPr sz="60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DDC11C3F-A902-31BB-3513-05E03BC109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3485" y="4468969"/>
            <a:ext cx="6452418" cy="404531"/>
          </a:xfrm>
        </p:spPr>
        <p:txBody>
          <a:bodyPr bIns="0" anchor="ctr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800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040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9" descr="Afbeelding met binnen, hek&#10;&#10;Automatisch gegenereerde beschrijving">
            <a:extLst>
              <a:ext uri="{FF2B5EF4-FFF2-40B4-BE49-F238E27FC236}">
                <a16:creationId xmlns:a16="http://schemas.microsoft.com/office/drawing/2014/main" id="{A8BDEAA0-E0A8-4953-8A4B-43665F342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37907" r="1742" b="40958"/>
          <a:stretch/>
        </p:blipFill>
        <p:spPr>
          <a:xfrm>
            <a:off x="0" y="2303463"/>
            <a:ext cx="9159875" cy="2840037"/>
          </a:xfrm>
          <a:custGeom>
            <a:avLst/>
            <a:gdLst>
              <a:gd name="connsiteX0" fmla="*/ 0 w 9144000"/>
              <a:gd name="connsiteY0" fmla="*/ 2839500 h 2839500"/>
              <a:gd name="connsiteX1" fmla="*/ 4572000 w 9144000"/>
              <a:gd name="connsiteY1" fmla="*/ 0 h 2839500"/>
              <a:gd name="connsiteX2" fmla="*/ 9144000 w 9144000"/>
              <a:gd name="connsiteY2" fmla="*/ 2839500 h 2839500"/>
              <a:gd name="connsiteX3" fmla="*/ 0 w 9144000"/>
              <a:gd name="connsiteY3" fmla="*/ 2839500 h 2839500"/>
              <a:gd name="connsiteX0" fmla="*/ 269582 w 9413582"/>
              <a:gd name="connsiteY0" fmla="*/ 2839500 h 2839500"/>
              <a:gd name="connsiteX1" fmla="*/ 301666 w 9413582"/>
              <a:gd name="connsiteY1" fmla="*/ 1273389 h 2839500"/>
              <a:gd name="connsiteX2" fmla="*/ 4841582 w 9413582"/>
              <a:gd name="connsiteY2" fmla="*/ 0 h 2839500"/>
              <a:gd name="connsiteX3" fmla="*/ 9413582 w 9413582"/>
              <a:gd name="connsiteY3" fmla="*/ 2839500 h 2839500"/>
              <a:gd name="connsiteX4" fmla="*/ 269582 w 9413582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114534 w 9258534"/>
              <a:gd name="connsiteY0" fmla="*/ 2839500 h 2839500"/>
              <a:gd name="connsiteX1" fmla="*/ 2239 w 9258534"/>
              <a:gd name="connsiteY1" fmla="*/ 150442 h 2839500"/>
              <a:gd name="connsiteX2" fmla="*/ 4686534 w 9258534"/>
              <a:gd name="connsiteY2" fmla="*/ 0 h 2839500"/>
              <a:gd name="connsiteX3" fmla="*/ 9258534 w 9258534"/>
              <a:gd name="connsiteY3" fmla="*/ 2839500 h 2839500"/>
              <a:gd name="connsiteX4" fmla="*/ 114534 w 9258534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48126 w 9192126"/>
              <a:gd name="connsiteY0" fmla="*/ 2839500 h 2839500"/>
              <a:gd name="connsiteX1" fmla="*/ 0 w 9192126"/>
              <a:gd name="connsiteY1" fmla="*/ 1722568 h 2839500"/>
              <a:gd name="connsiteX2" fmla="*/ 4620126 w 9192126"/>
              <a:gd name="connsiteY2" fmla="*/ 0 h 2839500"/>
              <a:gd name="connsiteX3" fmla="*/ 9192126 w 9192126"/>
              <a:gd name="connsiteY3" fmla="*/ 2839500 h 2839500"/>
              <a:gd name="connsiteX4" fmla="*/ 48126 w 9192126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0 w 9160042"/>
              <a:gd name="connsiteY0" fmla="*/ 2839500 h 2839500"/>
              <a:gd name="connsiteX1" fmla="*/ 26302 w 9160042"/>
              <a:gd name="connsiteY1" fmla="*/ 1775731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11316 w 9171358"/>
              <a:gd name="connsiteY0" fmla="*/ 2839500 h 2839500"/>
              <a:gd name="connsiteX1" fmla="*/ 37618 w 9171358"/>
              <a:gd name="connsiteY1" fmla="*/ 1775731 h 2839500"/>
              <a:gd name="connsiteX2" fmla="*/ 9171358 w 9171358"/>
              <a:gd name="connsiteY2" fmla="*/ 0 h 2839500"/>
              <a:gd name="connsiteX3" fmla="*/ 9155316 w 9171358"/>
              <a:gd name="connsiteY3" fmla="*/ 2839500 h 2839500"/>
              <a:gd name="connsiteX4" fmla="*/ 11316 w 9171358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238178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196711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8910 w 9168952"/>
              <a:gd name="connsiteY0" fmla="*/ 2839500 h 2839500"/>
              <a:gd name="connsiteX1" fmla="*/ 24579 w 9168952"/>
              <a:gd name="connsiteY1" fmla="*/ 1967116 h 2839500"/>
              <a:gd name="connsiteX2" fmla="*/ 9168952 w 9168952"/>
              <a:gd name="connsiteY2" fmla="*/ 0 h 2839500"/>
              <a:gd name="connsiteX3" fmla="*/ 9152910 w 9168952"/>
              <a:gd name="connsiteY3" fmla="*/ 2839500 h 2839500"/>
              <a:gd name="connsiteX4" fmla="*/ 8910 w 916895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042" h="2839500">
                <a:moveTo>
                  <a:pt x="0" y="2839500"/>
                </a:moveTo>
                <a:cubicBezTo>
                  <a:pt x="5347" y="2237252"/>
                  <a:pt x="2097" y="2655055"/>
                  <a:pt x="15669" y="1967116"/>
                </a:cubicBezTo>
                <a:lnTo>
                  <a:pt x="9160042" y="0"/>
                </a:lnTo>
                <a:cubicBezTo>
                  <a:pt x="9154695" y="946500"/>
                  <a:pt x="9149347" y="1893000"/>
                  <a:pt x="9144000" y="2839500"/>
                </a:cubicBezTo>
                <a:lnTo>
                  <a:pt x="0" y="2839500"/>
                </a:lnTo>
                <a:close/>
              </a:path>
            </a:pathLst>
          </a:cu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81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9759511-BAED-A19D-0BB7-2BF9CDAE68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1" y="1142999"/>
            <a:ext cx="6776334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953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4DF399-C47F-862E-54B1-4285600808DD}"/>
              </a:ext>
            </a:extLst>
          </p:cNvPr>
          <p:cNvSpPr/>
          <p:nvPr userDrawn="1"/>
        </p:nvSpPr>
        <p:spPr>
          <a:xfrm>
            <a:off x="0" y="3528000"/>
            <a:ext cx="9144000" cy="16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B9EADF2-4577-825B-6CFD-18FA720E7F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7999" y="1143001"/>
            <a:ext cx="6752881" cy="3337560"/>
          </a:xfrm>
        </p:spPr>
        <p:txBody>
          <a:bodyPr anchor="b" anchorCtr="0">
            <a:noAutofit/>
          </a:bodyPr>
          <a:lstStyle>
            <a:lvl1pPr indent="0" algn="l">
              <a:lnSpc>
                <a:spcPts val="6600"/>
              </a:lnSpc>
              <a:defRPr sz="6600" b="0">
                <a:solidFill>
                  <a:schemeClr val="accent6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81772F24-EC2C-6109-EC64-8B1FE425F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164000" cy="443155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8401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ium 10">
            <a:extLst>
              <a:ext uri="{FF2B5EF4-FFF2-40B4-BE49-F238E27FC236}">
                <a16:creationId xmlns:a16="http://schemas.microsoft.com/office/drawing/2014/main" id="{48FCCC40-EC79-E9BE-DE3C-7CDFB701D06A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142999"/>
            <a:ext cx="6752879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7999" y="4315823"/>
            <a:ext cx="7200000" cy="521645"/>
          </a:xfrm>
          <a:solidFill>
            <a:schemeClr val="accent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522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7B5AA8A-C77A-52BE-D249-027AC4A77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2318657" cy="124623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1628706-7DDD-5A78-B25F-696A971396E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0094A390-0E84-5ACB-4E01-E9F7CA2A1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207" y="917013"/>
            <a:ext cx="6341451" cy="3411639"/>
          </a:xfr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DDED5E93-2AB7-8924-E001-1DE2BE0CAEA1}"/>
              </a:ext>
            </a:extLst>
          </p:cNvPr>
          <p:cNvSpPr/>
          <p:nvPr userDrawn="1"/>
        </p:nvSpPr>
        <p:spPr>
          <a:xfrm>
            <a:off x="7376015" y="2"/>
            <a:ext cx="1794174" cy="5151871"/>
          </a:xfrm>
          <a:custGeom>
            <a:avLst/>
            <a:gdLst>
              <a:gd name="connsiteX0" fmla="*/ 0 w 1794174"/>
              <a:gd name="connsiteY0" fmla="*/ 0 h 5151871"/>
              <a:gd name="connsiteX1" fmla="*/ 1794174 w 1794174"/>
              <a:gd name="connsiteY1" fmla="*/ 0 h 5151871"/>
              <a:gd name="connsiteX2" fmla="*/ 1794174 w 1794174"/>
              <a:gd name="connsiteY2" fmla="*/ 5151871 h 5151871"/>
              <a:gd name="connsiteX3" fmla="*/ 1768319 w 1794174"/>
              <a:gd name="connsiteY3" fmla="*/ 5151871 h 5151871"/>
              <a:gd name="connsiteX4" fmla="*/ 0 w 1794174"/>
              <a:gd name="connsiteY4" fmla="*/ 0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74" h="5151871">
                <a:moveTo>
                  <a:pt x="0" y="0"/>
                </a:moveTo>
                <a:lnTo>
                  <a:pt x="1794174" y="0"/>
                </a:lnTo>
                <a:lnTo>
                  <a:pt x="1794174" y="5151871"/>
                </a:lnTo>
                <a:lnTo>
                  <a:pt x="1768319" y="51518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AB8F66-FBA2-199B-8BB4-0A00504A8F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4335" y="216000"/>
            <a:ext cx="1795854" cy="70101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0B6E985-9998-8E67-3722-291525063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extra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apezium 10">
            <a:extLst>
              <a:ext uri="{FF2B5EF4-FFF2-40B4-BE49-F238E27FC236}">
                <a16:creationId xmlns:a16="http://schemas.microsoft.com/office/drawing/2014/main" id="{68998709-3550-F1A9-9405-9C5C75D9EB86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Meer informatie of slotwoord</a:t>
            </a:r>
            <a:endParaRPr lang="nl-BE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3ECD9BA-9ED1-8B22-7F33-DCF158F204ED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E14E75EE-2012-B2FA-A5E9-40263EB3BE10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4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blauw vl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3178"/>
            <a:ext cx="8668800" cy="3872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1128252"/>
            <a:ext cx="8156348" cy="2992070"/>
          </a:xfr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86AB3E82-FD83-1DC5-DC02-36C47B38F208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  <a:noFill/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grpFill/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 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11" name="Afbeelding 10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F676B0E0-0F40-660F-476A-E284EF85B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96310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SOKA-RV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2400"/>
            <a:ext cx="8668800" cy="387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F676B0E0-0F40-660F-476A-E284EF85B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  <a:noFill/>
        </p:spPr>
      </p:pic>
      <p:pic>
        <p:nvPicPr>
          <p:cNvPr id="4" name="Afbeelding 3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0F1AE5E0-1440-6011-3D2B-8A7DAE8BB1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000" y="215999"/>
            <a:ext cx="3471920" cy="3958712"/>
          </a:xfrm>
          <a:prstGeom prst="rect">
            <a:avLst/>
          </a:prstGeom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5B7CB7F4-D0A8-BA67-36F6-255070CFF6FD}"/>
              </a:ext>
            </a:extLst>
          </p:cNvPr>
          <p:cNvGrpSpPr/>
          <p:nvPr userDrawn="1"/>
        </p:nvGrpSpPr>
        <p:grpSpPr>
          <a:xfrm>
            <a:off x="4330636" y="3022008"/>
            <a:ext cx="3241665" cy="874188"/>
            <a:chOff x="4330636" y="3022008"/>
            <a:chExt cx="3241665" cy="874188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4330636" y="3499955"/>
              <a:ext cx="2535004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desocialekaart@vlaanderen.be</a:t>
              </a:r>
            </a:p>
          </p:txBody>
        </p:sp>
        <p:pic>
          <p:nvPicPr>
            <p:cNvPr id="14" name="Afbeelding 13" descr="Afbeelding met Lettertype, Graphics, grafische vormgeving, typografie&#10;&#10;Door AI gegenereerde inhoud is mogelijk onjuist.">
              <a:extLst>
                <a:ext uri="{FF2B5EF4-FFF2-40B4-BE49-F238E27FC236}">
                  <a16:creationId xmlns:a16="http://schemas.microsoft.com/office/drawing/2014/main" id="{C2401869-7F78-DC6D-1530-FC5BD0F80E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531" y="3022008"/>
              <a:ext cx="2053774" cy="180000"/>
            </a:xfrm>
            <a:prstGeom prst="rect">
              <a:avLst/>
            </a:prstGeom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ED18CB80-5218-9690-ED0C-DFFB07C9C0F5}"/>
                </a:ext>
              </a:extLst>
            </p:cNvPr>
            <p:cNvSpPr txBox="1"/>
            <p:nvPr userDrawn="1"/>
          </p:nvSpPr>
          <p:spPr>
            <a:xfrm>
              <a:off x="4330636" y="3291196"/>
              <a:ext cx="3241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zorg op één handige plek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8B87C3C-A1D1-AFA2-3BCE-7EC0B4A0C1D5}"/>
              </a:ext>
            </a:extLst>
          </p:cNvPr>
          <p:cNvGrpSpPr/>
          <p:nvPr userDrawn="1"/>
        </p:nvGrpSpPr>
        <p:grpSpPr>
          <a:xfrm>
            <a:off x="4330636" y="1578572"/>
            <a:ext cx="4117965" cy="883182"/>
            <a:chOff x="4330636" y="1756372"/>
            <a:chExt cx="4117965" cy="883182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30445C0D-407C-F67E-2D3A-66AE0787F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50531" y="1756372"/>
              <a:ext cx="2535004" cy="180000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8610478E-0902-BF66-9566-26348F2D3555}"/>
                </a:ext>
              </a:extLst>
            </p:cNvPr>
            <p:cNvSpPr txBox="1"/>
            <p:nvPr userDrawn="1"/>
          </p:nvSpPr>
          <p:spPr>
            <a:xfrm>
              <a:off x="4330636" y="2030166"/>
              <a:ext cx="4117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sociale rechten op één handige plek</a:t>
              </a:r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B17EE400-0BB1-3D00-347E-D06CFADDAE21}"/>
                </a:ext>
              </a:extLst>
            </p:cNvPr>
            <p:cNvSpPr txBox="1"/>
            <p:nvPr userDrawn="1"/>
          </p:nvSpPr>
          <p:spPr>
            <a:xfrm>
              <a:off x="4330835" y="2243313"/>
              <a:ext cx="2674011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	 rechtenverkenner@vlaanderen.be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902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482400"/>
            <a:ext cx="8179740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30965462-D43A-4FC9-B987-05E1AE56D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BA794C2-5FEC-4778-B64E-BFABC5C36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13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29" y="482400"/>
            <a:ext cx="8179739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822D260-402D-4ED1-9B10-707D6C6E5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462D784-9BF2-4945-A357-6598E9B2DC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834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D014F48-9826-43E8-99CE-3699C2B51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2FCCE03-DE5F-4877-AEDD-8807FD4591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5161529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82400"/>
            <a:ext cx="8640000" cy="393554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7200"/>
              </a:lnSpc>
              <a:defRPr sz="6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9126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0B7D0F6-D1F6-4EAD-8062-6F9861DB9943}"/>
              </a:ext>
            </a:extLst>
          </p:cNvPr>
          <p:cNvCxnSpPr/>
          <p:nvPr userDrawn="1"/>
        </p:nvCxnSpPr>
        <p:spPr>
          <a:xfrm flipV="1">
            <a:off x="431074" y="0"/>
            <a:ext cx="1887583" cy="45072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AFA346-EC9A-42F9-B8F5-0AA66845A51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74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917013"/>
            <a:ext cx="7416000" cy="3431964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06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215999"/>
            <a:ext cx="6208830" cy="378357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8000"/>
              </a:lnSpc>
              <a:defRPr sz="8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480000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9542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/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37826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73435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211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1019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49780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635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583E9AF-989F-5BE4-E3E1-D5936BCEB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1457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B42A5A11-AB86-9757-58FB-7108BCBEB0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3020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E7DBADA8-508C-E4D1-7D66-A073B67735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783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71704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71518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_blauwpatro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21793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ium 11">
            <a:extLst>
              <a:ext uri="{FF2B5EF4-FFF2-40B4-BE49-F238E27FC236}">
                <a16:creationId xmlns:a16="http://schemas.microsoft.com/office/drawing/2014/main" id="{367C497B-0E5A-302A-56C6-26A505C7B49D}"/>
              </a:ext>
            </a:extLst>
          </p:cNvPr>
          <p:cNvSpPr/>
          <p:nvPr userDrawn="1"/>
        </p:nvSpPr>
        <p:spPr>
          <a:xfrm>
            <a:off x="0" y="0"/>
            <a:ext cx="7093819" cy="5143500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520491 w 7614310"/>
              <a:gd name="connsiteY0" fmla="*/ 5143500 h 5143500"/>
              <a:gd name="connsiteX1" fmla="*/ 0 w 7614310"/>
              <a:gd name="connsiteY1" fmla="*/ 0 h 5143500"/>
              <a:gd name="connsiteX2" fmla="*/ 5840780 w 7614310"/>
              <a:gd name="connsiteY2" fmla="*/ 0 h 5143500"/>
              <a:gd name="connsiteX3" fmla="*/ 7614310 w 7614310"/>
              <a:gd name="connsiteY3" fmla="*/ 5143500 h 5143500"/>
              <a:gd name="connsiteX4" fmla="*/ 520491 w 7614310"/>
              <a:gd name="connsiteY4" fmla="*/ 5143500 h 5143500"/>
              <a:gd name="connsiteX0" fmla="*/ 0 w 7093819"/>
              <a:gd name="connsiteY0" fmla="*/ 5143500 h 5143500"/>
              <a:gd name="connsiteX1" fmla="*/ 877 w 7093819"/>
              <a:gd name="connsiteY1" fmla="*/ 0 h 5143500"/>
              <a:gd name="connsiteX2" fmla="*/ 5320289 w 7093819"/>
              <a:gd name="connsiteY2" fmla="*/ 0 h 5143500"/>
              <a:gd name="connsiteX3" fmla="*/ 7093819 w 7093819"/>
              <a:gd name="connsiteY3" fmla="*/ 5143500 h 5143500"/>
              <a:gd name="connsiteX4" fmla="*/ 0 w 709381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3819" h="5143500">
                <a:moveTo>
                  <a:pt x="0" y="5143500"/>
                </a:moveTo>
                <a:cubicBezTo>
                  <a:pt x="292" y="3429000"/>
                  <a:pt x="585" y="1714500"/>
                  <a:pt x="877" y="0"/>
                </a:cubicBezTo>
                <a:lnTo>
                  <a:pt x="5320289" y="0"/>
                </a:lnTo>
                <a:lnTo>
                  <a:pt x="7093819" y="51435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D348C9-0002-F7B8-D2D1-1D69721C3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A369A57-5E27-FD67-73C9-BD75837429AD}"/>
              </a:ext>
            </a:extLst>
          </p:cNvPr>
          <p:cNvSpPr txBox="1"/>
          <p:nvPr userDrawn="1"/>
        </p:nvSpPr>
        <p:spPr>
          <a:xfrm>
            <a:off x="6925993" y="4592987"/>
            <a:ext cx="201168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tabLst>
                <a:tab pos="8281988" algn="r"/>
              </a:tabLst>
            </a:pPr>
            <a:r>
              <a:rPr lang="nl-BE" sz="1600" dirty="0">
                <a:solidFill>
                  <a:schemeClr val="accent1"/>
                </a:solidFill>
                <a:latin typeface="Flanders Art Sans Medium" panose="00000600000000000000" pitchFamily="50" charset="0"/>
              </a:rPr>
              <a:t>	departementzorg.be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97A5BF1B-43AA-48C0-0B35-163BE80ADCC6}"/>
              </a:ext>
            </a:extLst>
          </p:cNvPr>
          <p:cNvGrpSpPr/>
          <p:nvPr userDrawn="1"/>
        </p:nvGrpSpPr>
        <p:grpSpPr>
          <a:xfrm>
            <a:off x="1985768" y="1047145"/>
            <a:ext cx="4328789" cy="3049211"/>
            <a:chOff x="1985768" y="1047145"/>
            <a:chExt cx="4328789" cy="3049211"/>
          </a:xfrm>
        </p:grpSpPr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73116936-1A25-BE29-97F6-A0F1DDF117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 bwMode="auto">
            <a:xfrm>
              <a:off x="1985768" y="1915442"/>
              <a:ext cx="1897020" cy="1242108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7347A59B-8B5C-FBA2-8809-1FB7F31E32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862" y="3272236"/>
              <a:ext cx="1235925" cy="824120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D68462-ABBA-4690-BE76-BA283DD59C0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2960936"/>
              <a:ext cx="2003103" cy="96440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F59FCE9-45D6-AC02-28A6-2937087F3E0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278" y="1047145"/>
              <a:ext cx="1132509" cy="7536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D83396AA-5092-DE01-284C-D6D24519F0B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5810" y="1389562"/>
              <a:ext cx="978747" cy="146812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id="{B1840BBB-D3B1-3AA1-A785-6916B87D88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1303937"/>
              <a:ext cx="1238469" cy="15537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945046" cy="5143500"/>
          </a:xfrm>
          <a:prstGeom prst="rect">
            <a:avLst/>
          </a:prstGeom>
          <a:noFill/>
        </p:spPr>
      </p:pic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03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87915" y="323499"/>
            <a:ext cx="4011846" cy="96440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ctr">
              <a:lnSpc>
                <a:spcPct val="100000"/>
              </a:lnSpc>
              <a:spcAft>
                <a:spcPts val="600"/>
              </a:spcAft>
              <a:defRPr sz="3200" b="0" cap="none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titel in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CC3A9CA7-8795-D420-CB83-C4997025F74D}"/>
              </a:ext>
            </a:extLst>
          </p:cNvPr>
          <p:cNvGrpSpPr/>
          <p:nvPr userDrawn="1"/>
        </p:nvGrpSpPr>
        <p:grpSpPr>
          <a:xfrm>
            <a:off x="0" y="0"/>
            <a:ext cx="8937674" cy="5143500"/>
            <a:chOff x="0" y="0"/>
            <a:chExt cx="8937674" cy="5143500"/>
          </a:xfrm>
        </p:grpSpPr>
        <p:sp>
          <p:nvSpPr>
            <p:cNvPr id="12" name="Trapezium 11">
              <a:extLst>
                <a:ext uri="{FF2B5EF4-FFF2-40B4-BE49-F238E27FC236}">
                  <a16:creationId xmlns:a16="http://schemas.microsoft.com/office/drawing/2014/main" id="{367C497B-0E5A-302A-56C6-26A505C7B49D}"/>
                </a:ext>
              </a:extLst>
            </p:cNvPr>
            <p:cNvSpPr/>
            <p:nvPr userDrawn="1"/>
          </p:nvSpPr>
          <p:spPr>
            <a:xfrm>
              <a:off x="0" y="0"/>
              <a:ext cx="7093819" cy="5143500"/>
            </a:xfrm>
            <a:custGeom>
              <a:avLst/>
              <a:gdLst>
                <a:gd name="connsiteX0" fmla="*/ 0 w 9387840"/>
                <a:gd name="connsiteY0" fmla="*/ 5143500 h 5143500"/>
                <a:gd name="connsiteX1" fmla="*/ 1773530 w 9387840"/>
                <a:gd name="connsiteY1" fmla="*/ 0 h 5143500"/>
                <a:gd name="connsiteX2" fmla="*/ 7614310 w 9387840"/>
                <a:gd name="connsiteY2" fmla="*/ 0 h 5143500"/>
                <a:gd name="connsiteX3" fmla="*/ 9387840 w 9387840"/>
                <a:gd name="connsiteY3" fmla="*/ 5143500 h 5143500"/>
                <a:gd name="connsiteX4" fmla="*/ 0 w 9387840"/>
                <a:gd name="connsiteY4" fmla="*/ 5143500 h 5143500"/>
                <a:gd name="connsiteX0" fmla="*/ 520491 w 7614310"/>
                <a:gd name="connsiteY0" fmla="*/ 5143500 h 5143500"/>
                <a:gd name="connsiteX1" fmla="*/ 0 w 7614310"/>
                <a:gd name="connsiteY1" fmla="*/ 0 h 5143500"/>
                <a:gd name="connsiteX2" fmla="*/ 5840780 w 7614310"/>
                <a:gd name="connsiteY2" fmla="*/ 0 h 5143500"/>
                <a:gd name="connsiteX3" fmla="*/ 7614310 w 7614310"/>
                <a:gd name="connsiteY3" fmla="*/ 5143500 h 5143500"/>
                <a:gd name="connsiteX4" fmla="*/ 520491 w 7614310"/>
                <a:gd name="connsiteY4" fmla="*/ 5143500 h 5143500"/>
                <a:gd name="connsiteX0" fmla="*/ 0 w 7093819"/>
                <a:gd name="connsiteY0" fmla="*/ 5143500 h 5143500"/>
                <a:gd name="connsiteX1" fmla="*/ 877 w 7093819"/>
                <a:gd name="connsiteY1" fmla="*/ 0 h 5143500"/>
                <a:gd name="connsiteX2" fmla="*/ 5320289 w 7093819"/>
                <a:gd name="connsiteY2" fmla="*/ 0 h 5143500"/>
                <a:gd name="connsiteX3" fmla="*/ 7093819 w 7093819"/>
                <a:gd name="connsiteY3" fmla="*/ 5143500 h 5143500"/>
                <a:gd name="connsiteX4" fmla="*/ 0 w 7093819"/>
                <a:gd name="connsiteY4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3819" h="5143500">
                  <a:moveTo>
                    <a:pt x="0" y="5143500"/>
                  </a:moveTo>
                  <a:cubicBezTo>
                    <a:pt x="292" y="3429000"/>
                    <a:pt x="585" y="1714500"/>
                    <a:pt x="877" y="0"/>
                  </a:cubicBezTo>
                  <a:lnTo>
                    <a:pt x="5320289" y="0"/>
                  </a:lnTo>
                  <a:lnTo>
                    <a:pt x="7093819" y="5143500"/>
                  </a:lnTo>
                  <a:lnTo>
                    <a:pt x="0" y="51435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D30627DC-B09C-B6AF-B19F-3AF17B6496FC}"/>
                </a:ext>
              </a:extLst>
            </p:cNvPr>
            <p:cNvGrpSpPr/>
            <p:nvPr userDrawn="1"/>
          </p:nvGrpSpPr>
          <p:grpSpPr>
            <a:xfrm>
              <a:off x="2138168" y="1508393"/>
              <a:ext cx="4328789" cy="3049211"/>
              <a:chOff x="2138168" y="1508393"/>
              <a:chExt cx="4328789" cy="304921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F7FC9280-A7FE-9877-81A9-3A71B8F42FC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262" y="3733484"/>
                <a:ext cx="1235925" cy="824120"/>
              </a:xfrm>
              <a:prstGeom prst="flowChartAlternateProcess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67D87468-60F7-6BFC-F6F0-3EC7018FE63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3422184"/>
                <a:ext cx="2003103" cy="96440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A4A0F7F1-B5F5-CE38-3D7F-5AAD04E9D6D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2678" y="1508393"/>
                <a:ext cx="1132509" cy="75361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>
                <a:extLst>
                  <a:ext uri="{FF2B5EF4-FFF2-40B4-BE49-F238E27FC236}">
                    <a16:creationId xmlns:a16="http://schemas.microsoft.com/office/drawing/2014/main" id="{724C1B16-6F32-5003-6046-85B295E6B08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8210" y="1850810"/>
                <a:ext cx="978747" cy="146812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>
                <a:extLst>
                  <a:ext uri="{FF2B5EF4-FFF2-40B4-BE49-F238E27FC236}">
                    <a16:creationId xmlns:a16="http://schemas.microsoft.com/office/drawing/2014/main" id="{69EA3F13-B6B1-EC5D-0D8F-BDFBB8A1357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138168" y="2376690"/>
                <a:ext cx="1897020" cy="1242108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>
                <a:extLst>
                  <a:ext uri="{FF2B5EF4-FFF2-40B4-BE49-F238E27FC236}">
                    <a16:creationId xmlns:a16="http://schemas.microsoft.com/office/drawing/2014/main" id="{37F3ACE0-500F-D58B-32E0-DA850E9E1C2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1765185"/>
                <a:ext cx="1238469" cy="155374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D7F07178-6607-47F0-BA22-4F7FA361F0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0" y="0"/>
              <a:ext cx="2945046" cy="5143500"/>
            </a:xfrm>
            <a:prstGeom prst="rect">
              <a:avLst/>
            </a:prstGeom>
            <a:noFill/>
          </p:spPr>
        </p:pic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00" y="4390980"/>
              <a:ext cx="1543815" cy="396241"/>
            </a:xfrm>
            <a:prstGeom prst="rect">
              <a:avLst/>
            </a:prstGeom>
          </p:spPr>
        </p:pic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ECD348C9-0002-F7B8-D2D1-1D69721C34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5295" y="216000"/>
              <a:ext cx="1795854" cy="701013"/>
            </a:xfrm>
            <a:prstGeom prst="rect">
              <a:avLst/>
            </a:prstGeom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A369A57-5E27-FD67-73C9-BD75837429AD}"/>
                </a:ext>
              </a:extLst>
            </p:cNvPr>
            <p:cNvSpPr txBox="1"/>
            <p:nvPr userDrawn="1"/>
          </p:nvSpPr>
          <p:spPr>
            <a:xfrm>
              <a:off x="6925993" y="4592987"/>
              <a:ext cx="201168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r">
                <a:tabLst>
                  <a:tab pos="8281988" algn="r"/>
                </a:tabLst>
              </a:pPr>
              <a:r>
                <a:rPr lang="nl-BE" sz="1600" dirty="0">
                  <a:solidFill>
                    <a:schemeClr val="accent1"/>
                  </a:solidFill>
                  <a:latin typeface="Flanders Art Sans Medium" panose="00000600000000000000" pitchFamily="50" charset="0"/>
                </a:rPr>
                <a:t>	departementzorg.be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134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1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69249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De missie van </a:t>
            </a:r>
            <a:br>
              <a:rPr lang="nl-BE" dirty="0"/>
            </a:br>
            <a:r>
              <a:rPr lang="nl-BE" dirty="0"/>
              <a:t>het Departement Zorg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114D822C-6585-02EF-55B4-9422132D450F}"/>
              </a:ext>
            </a:extLst>
          </p:cNvPr>
          <p:cNvGrpSpPr/>
          <p:nvPr userDrawn="1"/>
        </p:nvGrpSpPr>
        <p:grpSpPr>
          <a:xfrm>
            <a:off x="245063" y="563731"/>
            <a:ext cx="9864316" cy="5143500"/>
            <a:chOff x="260303" y="548491"/>
            <a:chExt cx="9864316" cy="514350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C5064B5-730C-B72D-A03C-98DBFA271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8951" y="548491"/>
              <a:ext cx="7145668" cy="5143500"/>
            </a:xfrm>
            <a:prstGeom prst="rect">
              <a:avLst/>
            </a:prstGeom>
          </p:spPr>
        </p:pic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A097F00C-BEE9-1CB3-5177-5EA49887DA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303" y="3714820"/>
              <a:ext cx="3804439" cy="929583"/>
            </a:xfrm>
            <a:prstGeom prst="line">
              <a:avLst/>
            </a:prstGeom>
            <a:ln w="952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042550E8-2AF9-55EA-A240-85F714B5D023}"/>
              </a:ext>
            </a:extLst>
          </p:cNvPr>
          <p:cNvSpPr txBox="1"/>
          <p:nvPr userDrawn="1"/>
        </p:nvSpPr>
        <p:spPr>
          <a:xfrm>
            <a:off x="1016000" y="1791620"/>
            <a:ext cx="41592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>
                <a:tab pos="216000" algn="l"/>
              </a:tabLst>
              <a:defRPr/>
            </a:pPr>
            <a:r>
              <a:rPr kumimoji="0" lang="nl-NL" sz="25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“Iedereen moet deel kunnen uitmaken van een gezonde en zorgzame samenleving.”</a:t>
            </a:r>
          </a:p>
        </p:txBody>
      </p:sp>
    </p:spTree>
    <p:extLst>
      <p:ext uri="{BB962C8B-B14F-4D97-AF65-F5344CB8AC3E}">
        <p14:creationId xmlns:p14="http://schemas.microsoft.com/office/powerpoint/2010/main" val="179283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Onze doelstellingen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5539E16B-A01B-9A8F-4EBF-6BEEC43E1035}"/>
              </a:ext>
            </a:extLst>
          </p:cNvPr>
          <p:cNvGrpSpPr/>
          <p:nvPr userDrawn="1"/>
        </p:nvGrpSpPr>
        <p:grpSpPr>
          <a:xfrm>
            <a:off x="35940" y="2417793"/>
            <a:ext cx="9154232" cy="3248324"/>
            <a:chOff x="35940" y="2417793"/>
            <a:chExt cx="9154232" cy="3248324"/>
          </a:xfrm>
        </p:grpSpPr>
        <p:pic>
          <p:nvPicPr>
            <p:cNvPr id="21" name="Afbeelding 20" descr="Afbeelding met tekst, etiket&#10;&#10;Door AI gegenereerde inhoud is mogelijk onjuist.">
              <a:extLst>
                <a:ext uri="{FF2B5EF4-FFF2-40B4-BE49-F238E27FC236}">
                  <a16:creationId xmlns:a16="http://schemas.microsoft.com/office/drawing/2014/main" id="{4B36E232-FD46-EF7F-44E8-C7BAD8E4D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070" y="2959548"/>
              <a:ext cx="3892293" cy="2640451"/>
            </a:xfrm>
            <a:prstGeom prst="rect">
              <a:avLst/>
            </a:prstGeom>
          </p:spPr>
        </p:pic>
        <p:pic>
          <p:nvPicPr>
            <p:cNvPr id="22" name="Afbeelding 21" descr="Afbeelding met tekst, Lettertype, schermopname, etiket&#10;&#10;Door AI gegenereerde inhoud is mogelijk onjuist.">
              <a:extLst>
                <a:ext uri="{FF2B5EF4-FFF2-40B4-BE49-F238E27FC236}">
                  <a16:creationId xmlns:a16="http://schemas.microsoft.com/office/drawing/2014/main" id="{D1D66A79-4C58-F2A4-D013-FD3A13BF9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152" y="2957452"/>
              <a:ext cx="3856020" cy="2615844"/>
            </a:xfrm>
            <a:prstGeom prst="rect">
              <a:avLst/>
            </a:prstGeom>
          </p:spPr>
        </p:pic>
        <p:pic>
          <p:nvPicPr>
            <p:cNvPr id="23" name="Afbeelding 22" descr="Afbeelding met tekst, schermopname&#10;&#10;Door AI gegenereerde inhoud is mogelijk onjuist.">
              <a:extLst>
                <a:ext uri="{FF2B5EF4-FFF2-40B4-BE49-F238E27FC236}">
                  <a16:creationId xmlns:a16="http://schemas.microsoft.com/office/drawing/2014/main" id="{66F1CFAD-9BEE-D076-B3A1-78955108A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0" y="2864629"/>
              <a:ext cx="4129678" cy="2801488"/>
            </a:xfrm>
            <a:prstGeom prst="rect">
              <a:avLst/>
            </a:prstGeom>
          </p:spPr>
        </p:pic>
        <p:pic>
          <p:nvPicPr>
            <p:cNvPr id="24" name="Afbeelding 23" descr="Afbeelding met tekst, schermopname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27B65753-2E7E-6F8A-4149-CD4F7E5BE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942" y="3838042"/>
              <a:ext cx="1019656" cy="547466"/>
            </a:xfrm>
            <a:prstGeom prst="rect">
              <a:avLst/>
            </a:prstGeom>
          </p:spPr>
        </p:pic>
        <p:pic>
          <p:nvPicPr>
            <p:cNvPr id="25" name="Afbeelding 24" descr="Afbeelding met tekst, logo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8EFF2FB7-DCC0-9829-688F-ADD96071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2652" y="3359265"/>
              <a:ext cx="543271" cy="1011843"/>
            </a:xfrm>
            <a:prstGeom prst="rect">
              <a:avLst/>
            </a:prstGeom>
          </p:spPr>
        </p:pic>
        <p:pic>
          <p:nvPicPr>
            <p:cNvPr id="26" name="Afbeelding 25" descr="Afbeelding met tekst, logo, Graphics, symbool&#10;&#10;Door AI gegenereerde inhoud is mogelijk onjuist.">
              <a:extLst>
                <a:ext uri="{FF2B5EF4-FFF2-40B4-BE49-F238E27FC236}">
                  <a16:creationId xmlns:a16="http://schemas.microsoft.com/office/drawing/2014/main" id="{501363EB-B601-FB3F-3FE1-5ACCBD060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9686" y="2417793"/>
              <a:ext cx="543271" cy="1011843"/>
            </a:xfrm>
            <a:prstGeom prst="rect">
              <a:avLst/>
            </a:prstGeom>
          </p:spPr>
        </p:pic>
      </p:grpSp>
      <p:sp>
        <p:nvSpPr>
          <p:cNvPr id="29" name="Tekstvak 28">
            <a:extLst>
              <a:ext uri="{FF2B5EF4-FFF2-40B4-BE49-F238E27FC236}">
                <a16:creationId xmlns:a16="http://schemas.microsoft.com/office/drawing/2014/main" id="{05804A60-B46E-7F91-D4AD-C4998F5147F3}"/>
              </a:ext>
            </a:extLst>
          </p:cNvPr>
          <p:cNvSpPr txBox="1"/>
          <p:nvPr userDrawn="1"/>
        </p:nvSpPr>
        <p:spPr>
          <a:xfrm>
            <a:off x="1144072" y="1204565"/>
            <a:ext cx="7039945" cy="20236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versterken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mensen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in hun gezondheid en welzijn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stimuleren een zorgzame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samenleving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waarin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iedereen mee kan 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-1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organiseren een kwaliteitsvol en toegankelijk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zorgaanbod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geven zelf het voorbeeld als een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zorgzame organisatie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en een kwaliteitsvolle overheidsdienst</a:t>
            </a:r>
          </a:p>
        </p:txBody>
      </p:sp>
    </p:spTree>
    <p:extLst>
      <p:ext uri="{BB962C8B-B14F-4D97-AF65-F5344CB8AC3E}">
        <p14:creationId xmlns:p14="http://schemas.microsoft.com/office/powerpoint/2010/main" val="2114514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3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Organogram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0525822-B576-89C6-0689-0773EC192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4722" y="-94823"/>
            <a:ext cx="6146759" cy="5405829"/>
          </a:xfrm>
          <a:prstGeom prst="rect">
            <a:avLst/>
          </a:prstGeom>
        </p:spPr>
      </p:pic>
      <p:pic>
        <p:nvPicPr>
          <p:cNvPr id="4" name="Afbeelding 3" descr="Afbeelding met Lettertype, Graphics, grafische vormgeving, tekst&#10;&#10;Door AI gegenereerde inhoud is mogelijk onjuist.">
            <a:extLst>
              <a:ext uri="{FF2B5EF4-FFF2-40B4-BE49-F238E27FC236}">
                <a16:creationId xmlns:a16="http://schemas.microsoft.com/office/drawing/2014/main" id="{4A100E69-0E24-4549-A7D8-AB3273A32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" y="4226059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58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-7620"/>
            <a:ext cx="2945046" cy="515112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contactgegevens in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14E75EE-2012-B2FA-A5E9-40263EB3BE10}"/>
              </a:ext>
            </a:extLst>
          </p:cNvPr>
          <p:cNvSpPr txBox="1"/>
          <p:nvPr userDrawn="1"/>
        </p:nvSpPr>
        <p:spPr>
          <a:xfrm>
            <a:off x="291058" y="4229101"/>
            <a:ext cx="8561884" cy="6984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l">
              <a:tabLst>
                <a:tab pos="8281988" algn="r"/>
              </a:tabLst>
            </a:pPr>
            <a:r>
              <a:rPr lang="nl-BE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	</a:t>
            </a:r>
            <a:r>
              <a:rPr lang="nl-BE" sz="1600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zorg@vlaanderen.be  -  departementzorg.be</a:t>
            </a:r>
            <a:endParaRPr lang="nl-BE" dirty="0">
              <a:solidFill>
                <a:schemeClr val="bg1"/>
              </a:solidFill>
              <a:latin typeface="Flanders Art Sans Medium" panose="00000600000000000000" pitchFamily="50" charset="0"/>
            </a:endParaRPr>
          </a:p>
        </p:txBody>
      </p:sp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BAB03E-470A-B2D7-87D9-60E818C3F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98207" y="442799"/>
            <a:ext cx="6431218" cy="13762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98207" y="4754700"/>
            <a:ext cx="90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37071" y="4754700"/>
            <a:ext cx="6260689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0801" y="4754700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8207" y="1873044"/>
            <a:ext cx="8342594" cy="2827655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05C551-D18D-DF83-01AB-03EF535C2A9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1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58" r:id="rId2"/>
    <p:sldLayoutId id="2147483827" r:id="rId3"/>
    <p:sldLayoutId id="2147483828" r:id="rId4"/>
    <p:sldLayoutId id="2147483830" r:id="rId5"/>
    <p:sldLayoutId id="2147483837" r:id="rId6"/>
    <p:sldLayoutId id="2147483838" r:id="rId7"/>
    <p:sldLayoutId id="2147483836" r:id="rId8"/>
    <p:sldLayoutId id="2147483834" r:id="rId9"/>
    <p:sldLayoutId id="2147483880" r:id="rId10"/>
    <p:sldLayoutId id="2147483792" r:id="rId11"/>
    <p:sldLayoutId id="2147483885" r:id="rId12"/>
  </p:sldLayoutIdLst>
  <p:hf hdr="0" ftr="0" dt="0"/>
  <p:txStyles>
    <p:titleStyle>
      <a:lvl1pPr algn="l" defTabSz="914400" rtl="0" eaLnBrk="1" latinLnBrk="0" hangingPunct="1">
        <a:lnSpc>
          <a:spcPts val="5400"/>
        </a:lnSpc>
        <a:spcBef>
          <a:spcPct val="0"/>
        </a:spcBef>
        <a:buNone/>
        <a:defRPr sz="5400" kern="1200">
          <a:solidFill>
            <a:srgbClr val="80B6E4"/>
          </a:solidFill>
          <a:latin typeface="FlandersArtSans-Bold" panose="00000800000000000000" pitchFamily="2" charset="0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200" kern="1200" spc="0" baseline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6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17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8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8208000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908000"/>
            <a:ext cx="8208000" cy="275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5641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9" r:id="rId2"/>
    <p:sldLayoutId id="2147483797" r:id="rId3"/>
    <p:sldLayoutId id="2147483783" r:id="rId4"/>
    <p:sldLayoutId id="214748378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8"/>
        </a:buBlip>
        <a:defRPr sz="14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9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0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665A78D9-7C9A-B279-5B80-7D7AC2C2FD9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1416CF6-C8D9-4BAF-AF5A-946A18AD713B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79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404000"/>
            <a:ext cx="8136665" cy="32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8090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91" r:id="rId5"/>
    <p:sldLayoutId id="2147483873" r:id="rId6"/>
    <p:sldLayoutId id="2147483874" r:id="rId7"/>
    <p:sldLayoutId id="2147483875" r:id="rId8"/>
    <p:sldLayoutId id="2147483876" r:id="rId9"/>
    <p:sldLayoutId id="214748387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 cap="all" baseline="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90000"/>
        <a:buFontTx/>
        <a:buBlip>
          <a:blip r:embed="rId12"/>
        </a:buBlip>
        <a:tabLst/>
        <a:defRPr sz="22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SzPct val="70000"/>
        <a:buFontTx/>
        <a:buBlip>
          <a:blip r:embed="rId13"/>
        </a:buBlip>
        <a:defRPr sz="20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4"/>
        </a:buBlip>
        <a:defRPr sz="16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5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C9ECB69C-B7A6-F36D-DA50-AF607B67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073ACE17-9585-9ADA-B1BD-3C123E373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000" y="1441450"/>
            <a:ext cx="8136665" cy="32205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216000" lvl="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Blip>
                <a:blip r:embed="rId8"/>
              </a:buBlip>
              <a:tabLst>
                <a:tab pos="216000" algn="l"/>
              </a:tabLst>
            </a:pPr>
            <a:r>
              <a:rPr lang="nl-NL" dirty="0"/>
              <a:t>Klik om de stijl te bewerken</a:t>
            </a:r>
          </a:p>
          <a:p>
            <a:pPr marL="576000" lvl="1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70000"/>
              <a:buFontTx/>
              <a:buBlip>
                <a:blip r:embed="rId9"/>
              </a:buBlip>
            </a:pPr>
            <a:r>
              <a:rPr lang="nl-NL" dirty="0"/>
              <a:t>Tweede niveau</a:t>
            </a:r>
          </a:p>
          <a:p>
            <a:pPr marL="864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0"/>
              </a:buBlip>
            </a:pPr>
            <a:r>
              <a:rPr lang="nl-NL" dirty="0"/>
              <a:t>Derde niveau</a:t>
            </a:r>
          </a:p>
          <a:p>
            <a:pPr marL="1152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11"/>
              </a:buBlip>
            </a:pPr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273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90" r:id="rId2"/>
    <p:sldLayoutId id="2147483820" r:id="rId3"/>
    <p:sldLayoutId id="2147483821" r:id="rId4"/>
    <p:sldLayoutId id="2147483822" r:id="rId5"/>
    <p:sldLayoutId id="214748381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lang="nl-NL" sz="22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9"/>
        </a:buBlip>
        <a:defRPr lang="nl-NL" sz="2000" kern="1200" spc="0" dirty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0"/>
        </a:buBlip>
        <a:defRPr lang="nl-NL" sz="16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1"/>
        </a:buBlip>
        <a:defRPr lang="nl-NL" sz="14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vlaanderen.be/image/upload/v1719681606/bijgestuurd_VAPA_2022_ybzqv7.pdf" TargetMode="External"/><Relationship Id="rId2" Type="http://schemas.openxmlformats.org/officeDocument/2006/relationships/hyperlink" Target="https://codex.vlaanderen.be/Zoeken/Document.aspx?DID=1031834&amp;param=inhoud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WQmq042FWY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ocialekaart.be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JNQki4ByoM" TargetMode="Externa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rechtenverkenner.be/" TargetMode="Externa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echtenverkenner@vlaanderen.be" TargetMode="External"/><Relationship Id="rId2" Type="http://schemas.openxmlformats.org/officeDocument/2006/relationships/hyperlink" Target="mailto:desocialekaart@vlaanderen.be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2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2CA4D9A-C68F-EFA3-AF75-377AFC76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DE99937-98AF-FAC2-6189-281982011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029" y="270000"/>
            <a:ext cx="7185892" cy="2846412"/>
          </a:xfrm>
        </p:spPr>
        <p:txBody>
          <a:bodyPr/>
          <a:lstStyle/>
          <a:p>
            <a:r>
              <a:rPr lang="nl-NL" dirty="0"/>
              <a:t>Rechtenverkenner </a:t>
            </a:r>
            <a:br>
              <a:rPr lang="nl-NL" dirty="0"/>
            </a:br>
            <a:r>
              <a:rPr lang="nl-NL" dirty="0"/>
              <a:t>X</a:t>
            </a:r>
            <a:br>
              <a:rPr lang="nl-NL" dirty="0"/>
            </a:br>
            <a:r>
              <a:rPr lang="nl-NL" dirty="0"/>
              <a:t>De Sociale Kaart</a:t>
            </a:r>
            <a:endParaRPr lang="nl-BE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DDE70ABE-E8CD-FB76-F7D9-257B0F190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911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3C6B5-A1D7-9948-60DF-B3A8FA25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33FE4CF-2CEA-7FCA-92A4-71257E8E7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7655" indent="-287655"/>
            <a:r>
              <a:rPr lang="nl-NL" dirty="0">
                <a:latin typeface="FlandersArtSans-Regular"/>
              </a:rPr>
              <a:t>Twee digitale producten van de Vlaamse overheid</a:t>
            </a:r>
            <a:endParaRPr lang="en-US" dirty="0">
              <a:latin typeface="FlandersArtSans-Regular"/>
            </a:endParaRPr>
          </a:p>
          <a:p>
            <a:r>
              <a:rPr lang="nl-NL" dirty="0"/>
              <a:t>Wat zijn de Sociale Kaart en Rechtenverkenner? </a:t>
            </a:r>
          </a:p>
          <a:p>
            <a:r>
              <a:rPr lang="nl-NL" dirty="0"/>
              <a:t>Verhouding tussen de Sociale Kaart en Rechtenverkenner? </a:t>
            </a:r>
          </a:p>
          <a:p>
            <a:r>
              <a:rPr lang="nl-NL" dirty="0"/>
              <a:t>Hoe komen de gegevens in de websites?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3736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9600B-7B34-08C0-9F0B-2DF20BE0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6022733" cy="792000"/>
          </a:xfrm>
        </p:spPr>
        <p:txBody>
          <a:bodyPr/>
          <a:lstStyle/>
          <a:p>
            <a:r>
              <a:rPr lang="nl-NL" dirty="0">
                <a:latin typeface="FlandersArtSans-Bold"/>
              </a:rPr>
              <a:t>Twee digitale producten vanuit de Vlaamse overheid: wettelijke basis</a:t>
            </a:r>
            <a:endParaRPr lang="nl-BE" dirty="0">
              <a:latin typeface="FlandersArtSans-Bold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7DDFA9-F63F-D219-28D0-0EF61EB53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999" y="1404000"/>
            <a:ext cx="5921134" cy="3276000"/>
          </a:xfrm>
        </p:spPr>
        <p:txBody>
          <a:bodyPr/>
          <a:lstStyle/>
          <a:p>
            <a:r>
              <a:rPr lang="nl-NL" dirty="0"/>
              <a:t>De Sociale Kaart:</a:t>
            </a:r>
            <a:r>
              <a:rPr lang="nl-BE" dirty="0"/>
              <a:t> </a:t>
            </a:r>
            <a:r>
              <a:rPr lang="nl-BE" dirty="0">
                <a:hlinkClick r:id="rId2"/>
              </a:rPr>
              <a:t>Decreet houdende de Sociale Kaart van 3 mei '19</a:t>
            </a:r>
            <a:r>
              <a:rPr lang="nl-BE" dirty="0"/>
              <a:t> (B.S. 26/06/19), artikel 2. 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Rechtenverkenner: ontwikkeling nieuwe versie in </a:t>
            </a:r>
            <a:r>
              <a:rPr lang="nl-BE" dirty="0">
                <a:hlinkClick r:id="rId3"/>
              </a:rPr>
              <a:t>bijgestuurde versie van het Vlaams Actieplan Armoedebestrijding 2020-2024</a:t>
            </a: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E101D35-AFF3-331E-224F-48ECD28AB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551" y="2210813"/>
            <a:ext cx="3454578" cy="99700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74BE27C-E321-2DE3-0F80-8332A2F76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360" y="247603"/>
            <a:ext cx="2235315" cy="47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3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26DDE-9B41-35D4-0843-D1F8A90D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de Sociale kaart? </a:t>
            </a:r>
            <a:endParaRPr lang="nl-BE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465388C-5381-6170-78E5-7F21F3AA1CCF}"/>
              </a:ext>
            </a:extLst>
          </p:cNvPr>
          <p:cNvSpPr txBox="1"/>
          <p:nvPr/>
        </p:nvSpPr>
        <p:spPr>
          <a:xfrm>
            <a:off x="3497580" y="20914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linkClick r:id="rId2"/>
              </a:rPr>
              <a:t>De Sociale Kaart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03173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F9DF4-F3CD-8D10-AB66-232DE101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8DF8B-36B8-740E-0580-2A9EA1AA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4291300" cy="792000"/>
          </a:xfrm>
        </p:spPr>
        <p:txBody>
          <a:bodyPr anchor="t">
            <a:normAutofit/>
          </a:bodyPr>
          <a:lstStyle/>
          <a:p>
            <a:r>
              <a:rPr lang="nl-NL" dirty="0"/>
              <a:t>Wat is de sociale Kaart?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5DB9AC-B21C-BBA5-0705-D8B16D8B0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00" y="1985889"/>
            <a:ext cx="3679825" cy="1609922"/>
          </a:xfrm>
          <a:prstGeom prst="rect">
            <a:avLst/>
          </a:prstGeom>
          <a:noFill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58EBC58-7718-E112-440D-20919988E32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2000" y="1404000"/>
            <a:ext cx="4291300" cy="3276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/>
              <a:t>Verzameling gegevens van zorg- en hulpverlening via </a:t>
            </a:r>
            <a:r>
              <a:rPr lang="nl-NL" sz="2000">
                <a:hlinkClick r:id="rId3"/>
              </a:rPr>
              <a:t>www.desocialekaart.be</a:t>
            </a:r>
            <a:endParaRPr lang="nl-NL" sz="2000"/>
          </a:p>
          <a:p>
            <a:pPr>
              <a:lnSpc>
                <a:spcPct val="90000"/>
              </a:lnSpc>
            </a:pPr>
            <a:r>
              <a:rPr lang="nl-NL" sz="2000"/>
              <a:t>Actuele en kwalitatieve informatie over zorgaanbod in Vlaanderen en het </a:t>
            </a:r>
            <a:r>
              <a:rPr lang="nl-NL" sz="2000" err="1"/>
              <a:t>Nederlandskundig</a:t>
            </a:r>
            <a:r>
              <a:rPr lang="nl-NL" sz="2000"/>
              <a:t> aanbod in het Brussels Hoofdstedelijk Gewest</a:t>
            </a:r>
          </a:p>
          <a:p>
            <a:pPr>
              <a:lnSpc>
                <a:spcPct val="90000"/>
              </a:lnSpc>
            </a:pPr>
            <a:r>
              <a:rPr lang="nl-NL" sz="2000"/>
              <a:t>Adres- en contactgegevens, maar ook beschrijving aanbod, doelgroep, openingsuren, erkenning, conventiestatus …</a:t>
            </a:r>
          </a:p>
        </p:txBody>
      </p:sp>
    </p:spTree>
    <p:extLst>
      <p:ext uri="{BB962C8B-B14F-4D97-AF65-F5344CB8AC3E}">
        <p14:creationId xmlns:p14="http://schemas.microsoft.com/office/powerpoint/2010/main" val="24435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503B05-DF86-9790-E0AA-B5EE53120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792000"/>
          </a:xfrm>
        </p:spPr>
        <p:txBody>
          <a:bodyPr anchor="t">
            <a:normAutofit/>
          </a:bodyPr>
          <a:lstStyle/>
          <a:p>
            <a:r>
              <a:rPr lang="nl-NL" dirty="0"/>
              <a:t>Wat is de sociale Kaart?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2B559C-71BA-E693-6270-DAC7D4FC49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2000" y="1404000"/>
            <a:ext cx="8136665" cy="3276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dirty="0"/>
              <a:t>Doelgroep: hulp- en zorgverleners, doorverwijzers, burgers</a:t>
            </a:r>
          </a:p>
          <a:p>
            <a:pPr>
              <a:lnSpc>
                <a:spcPct val="90000"/>
              </a:lnSpc>
            </a:pPr>
            <a:r>
              <a:rPr lang="nl-NL" dirty="0"/>
              <a:t>Meer dan een ‘Gouden Gids’!</a:t>
            </a:r>
          </a:p>
          <a:p>
            <a:pPr>
              <a:lnSpc>
                <a:spcPct val="90000"/>
              </a:lnSpc>
            </a:pPr>
            <a:r>
              <a:rPr lang="nl-NL" dirty="0"/>
              <a:t>Vanuit Departement Zorg van de Vlaamse overheid</a:t>
            </a: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789C378-42C5-7184-38D1-803F76F97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02" y="2672750"/>
            <a:ext cx="6998060" cy="194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6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977202-3F7F-32E1-5BBF-3FB16E22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Rechtenverkenner?</a:t>
            </a:r>
            <a:r>
              <a:rPr lang="nl-BE" dirty="0">
                <a:hlinkClick r:id="rId2"/>
              </a:rPr>
              <a:t> 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FFE79B-861B-F781-DAAC-8E8613D47B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89939" y="2105040"/>
            <a:ext cx="5799425" cy="3276000"/>
          </a:xfrm>
        </p:spPr>
        <p:txBody>
          <a:bodyPr/>
          <a:lstStyle/>
          <a:p>
            <a:pPr marL="0" indent="0">
              <a:buNone/>
            </a:pPr>
            <a:r>
              <a:rPr lang="nl-BE" dirty="0">
                <a:hlinkClick r:id="rId2"/>
              </a:rPr>
              <a:t>Rechtenverkenner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78524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2E548-EB72-DC1A-99A5-639B8FC6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792000"/>
          </a:xfrm>
        </p:spPr>
        <p:txBody>
          <a:bodyPr anchor="t">
            <a:normAutofit/>
          </a:bodyPr>
          <a:lstStyle/>
          <a:p>
            <a:r>
              <a:rPr lang="nl-NL" dirty="0"/>
              <a:t>Wat is Rechtenverkenner?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211892-5C34-9D46-D388-C1BE4EEA14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288" y="1404000"/>
            <a:ext cx="3960000" cy="3276000"/>
          </a:xfrm>
        </p:spPr>
        <p:txBody>
          <a:bodyPr anchor="t">
            <a:normAutofit/>
          </a:bodyPr>
          <a:lstStyle/>
          <a:p>
            <a:r>
              <a:rPr lang="nl-NL" sz="2000"/>
              <a:t>Online zoekmachine om rechtenonderzoek te doen</a:t>
            </a:r>
          </a:p>
          <a:p>
            <a:r>
              <a:rPr lang="nl-NL" sz="2000"/>
              <a:t>Via </a:t>
            </a:r>
            <a:r>
              <a:rPr lang="nl-NL" sz="2000">
                <a:hlinkClick r:id="rId2"/>
              </a:rPr>
              <a:t>www.rechtenverkenner.be</a:t>
            </a:r>
            <a:endParaRPr lang="nl-NL" sz="2000"/>
          </a:p>
          <a:p>
            <a:r>
              <a:rPr lang="nl-NL" sz="2000"/>
              <a:t>Per recht informatie over wat, voorwaarden, procedure en contactgegevens</a:t>
            </a:r>
          </a:p>
          <a:p>
            <a:r>
              <a:rPr lang="nl-NL" sz="2000"/>
              <a:t>Verschillende zoekingangen</a:t>
            </a:r>
          </a:p>
          <a:p>
            <a:r>
              <a:rPr lang="nl-NL" sz="2000"/>
              <a:t>Doelgroep: maatschappelijk werkers en andere hulpverleners</a:t>
            </a:r>
          </a:p>
          <a:p>
            <a:endParaRPr lang="nl-BE" sz="20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529CFD6-B417-A3FA-3CAE-647C28D06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779" y="1861168"/>
            <a:ext cx="4369886" cy="1948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3168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F28AE-119D-BC6D-D8EE-FADFA8FA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Gelijkenissen tussen Sociale Kaart en Rechtenverkenner?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EE7D7C-0289-1F52-B7FF-581CB0F17C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9195" y="1404000"/>
            <a:ext cx="8382561" cy="3276000"/>
          </a:xfrm>
        </p:spPr>
        <p:txBody>
          <a:bodyPr/>
          <a:lstStyle/>
          <a:p>
            <a:r>
              <a:rPr lang="nl-NL" dirty="0"/>
              <a:t>Gratis</a:t>
            </a:r>
          </a:p>
          <a:p>
            <a:pPr marL="287655" indent="-287655"/>
            <a:r>
              <a:rPr lang="nl-NL" dirty="0">
                <a:latin typeface="FlandersArtSans-Regular"/>
              </a:rPr>
              <a:t>Herbruikbare gegevens: andere website, delen, exporteren, afdrukken, …</a:t>
            </a:r>
          </a:p>
          <a:p>
            <a:r>
              <a:rPr lang="nl-NL" dirty="0"/>
              <a:t>Voordeel: gegevens op 1 plaats invoeren, actueel houden en maximaal hergebruiken</a:t>
            </a:r>
          </a:p>
          <a:p>
            <a:pPr marL="287655" indent="-287655"/>
            <a:r>
              <a:rPr lang="nl-NL" dirty="0">
                <a:latin typeface="FlandersArtSans-Regular"/>
              </a:rPr>
              <a:t>Maken gebruik van bestaande data</a:t>
            </a:r>
          </a:p>
          <a:p>
            <a:pPr marL="287655" indent="-287655"/>
            <a:r>
              <a:rPr lang="nl-NL" dirty="0">
                <a:latin typeface="FlandersArtSans-Regular"/>
              </a:rPr>
              <a:t>‘Gedeelde verantwoordelijkheid’ leidt tot meest kwalitatieve informatie: gegevens worden vanuit verschillende overheidsbronnen aangeleverd/ingevoerd, maar moeten verder aangevuld worden </a:t>
            </a:r>
            <a:endParaRPr lang="nl-BE" dirty="0">
              <a:latin typeface="FlandersArtSans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94784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3657D-DB48-EB63-9103-3524C132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Samenhang tussen beide websites?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772C50-4D0D-F9FF-23D2-16B272EF6D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287" y="1404000"/>
            <a:ext cx="8281847" cy="3276000"/>
          </a:xfrm>
        </p:spPr>
        <p:txBody>
          <a:bodyPr/>
          <a:lstStyle/>
          <a:p>
            <a:r>
              <a:rPr lang="nl-NL" dirty="0"/>
              <a:t>Rechtenverkenner: opzoeken specifiek voor zorgnood of niet, kinderen of niet, werksituatie, woonsituatie, enz.</a:t>
            </a:r>
          </a:p>
          <a:p>
            <a:r>
              <a:rPr lang="nl-NL" dirty="0"/>
              <a:t>Rechten worden aangeboden door organisaties die in de Sociale Kaart zitten</a:t>
            </a:r>
          </a:p>
          <a:p>
            <a:pPr lvl="1"/>
            <a:r>
              <a:rPr lang="nl-NL" dirty="0"/>
              <a:t>Leefloon : OCMW</a:t>
            </a:r>
          </a:p>
          <a:p>
            <a:pPr lvl="1"/>
            <a:r>
              <a:rPr lang="nl-NL" dirty="0"/>
              <a:t>Goedkopere maaltijd : Lokaal Dienstencentrum</a:t>
            </a:r>
          </a:p>
          <a:p>
            <a:pPr lvl="1"/>
            <a:r>
              <a:rPr lang="nl-NL" dirty="0"/>
              <a:t>…</a:t>
            </a:r>
          </a:p>
          <a:p>
            <a:r>
              <a:rPr lang="nl-NL" dirty="0"/>
              <a:t>Contactgegevens in Rechtenverkenner kunnen uit de Sociale Kaart komen = link naar de Sociale Kaart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02552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8220D-53FA-7581-8993-6B4A4480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Samenhang tussen beide websites? </a:t>
            </a:r>
            <a:endParaRPr lang="nl-BE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2586F17B-1137-68A7-8C3A-2FF35C499E3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368674" y="1403350"/>
            <a:ext cx="4354264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50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5A375-31E2-D49E-145A-F1C54BB53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gegevens in de websites? </a:t>
            </a:r>
            <a:endParaRPr lang="nl-BE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1498183B-DB3B-3A32-ADA9-49B434304E1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189173" y="954860"/>
            <a:ext cx="4765654" cy="378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3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4E951-C00B-94AB-2429-B22DD5ED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de gegevens in de websites?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332F80-7396-A150-A4C7-296B64D062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000" y="1096503"/>
            <a:ext cx="7780141" cy="3276000"/>
          </a:xfrm>
        </p:spPr>
        <p:txBody>
          <a:bodyPr/>
          <a:lstStyle/>
          <a:p>
            <a:r>
              <a:rPr lang="nl-NL" dirty="0"/>
              <a:t>De Sociale Kaart</a:t>
            </a:r>
          </a:p>
          <a:p>
            <a:pPr marL="0" indent="0">
              <a:buNone/>
            </a:pPr>
            <a:endParaRPr lang="nl-NL" dirty="0"/>
          </a:p>
          <a:p>
            <a:pPr lvl="1"/>
            <a:r>
              <a:rPr lang="nl-NL" dirty="0"/>
              <a:t>Deel van gegevens: uit </a:t>
            </a:r>
            <a:r>
              <a:rPr lang="nl-NL" b="1" dirty="0"/>
              <a:t>authentieke bronnen </a:t>
            </a:r>
            <a:r>
              <a:rPr lang="nl-NL" dirty="0"/>
              <a:t>(bv. erkenningen, naam en diploma zorgverlener, adres)</a:t>
            </a:r>
          </a:p>
          <a:p>
            <a:pPr marL="288000" lvl="1" indent="0">
              <a:buNone/>
            </a:pPr>
            <a:endParaRPr lang="nl-NL" dirty="0"/>
          </a:p>
          <a:p>
            <a:pPr lvl="1"/>
            <a:r>
              <a:rPr lang="nl-NL" dirty="0"/>
              <a:t>Deel van gegevens: </a:t>
            </a:r>
            <a:r>
              <a:rPr lang="nl-NL" b="1" dirty="0"/>
              <a:t>fichebeheerder</a:t>
            </a:r>
            <a:r>
              <a:rPr lang="nl-NL" dirty="0"/>
              <a:t> uit praktijk of organisatie</a:t>
            </a:r>
          </a:p>
          <a:p>
            <a:pPr marL="288000" lvl="1" indent="0">
              <a:buNone/>
            </a:pPr>
            <a:endParaRPr lang="nl-NL" dirty="0"/>
          </a:p>
          <a:p>
            <a:pPr lvl="1"/>
            <a:r>
              <a:rPr lang="nl-NL" b="1" dirty="0"/>
              <a:t>Aangemelde gebruikers </a:t>
            </a:r>
            <a:r>
              <a:rPr lang="nl-NL" dirty="0"/>
              <a:t>kunnen zelf suggestie tot wijziging doen</a:t>
            </a:r>
          </a:p>
          <a:p>
            <a:pPr marL="288000" lvl="1" indent="0">
              <a:buNone/>
            </a:pPr>
            <a:endParaRPr lang="nl-NL" dirty="0"/>
          </a:p>
          <a:p>
            <a:pPr lvl="1"/>
            <a:r>
              <a:rPr lang="nl-NL" b="1" dirty="0"/>
              <a:t>Team Sociale Kaart en Rechtenverkenner </a:t>
            </a:r>
            <a:r>
              <a:rPr lang="nl-NL" dirty="0"/>
              <a:t>controleert en doet zelf actief beheer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188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4A28A-889C-2B7C-C30A-8851C674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de gegevens in de websites?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F65EA-8023-2F75-6A58-912FFBFEF6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288" y="1404000"/>
            <a:ext cx="7913052" cy="3276000"/>
          </a:xfrm>
        </p:spPr>
        <p:txBody>
          <a:bodyPr/>
          <a:lstStyle/>
          <a:p>
            <a:r>
              <a:rPr lang="nl-NL" dirty="0"/>
              <a:t>Rechtenverkenner: </a:t>
            </a:r>
            <a:endParaRPr lang="nl-BE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3412166D-D6D8-5D3B-6FE3-1A8C98A68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31" y="1983729"/>
            <a:ext cx="6637655" cy="263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93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B8E34-5547-B6D5-4298-5EE11CE0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de gegevens in de websites?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0E1EAC-E7B6-0D1E-5EE5-2B888D456B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8641" y="1234067"/>
            <a:ext cx="8006717" cy="3276000"/>
          </a:xfrm>
        </p:spPr>
        <p:txBody>
          <a:bodyPr/>
          <a:lstStyle/>
          <a:p>
            <a:r>
              <a:rPr lang="nl-NL" dirty="0"/>
              <a:t>Rechtenverkenner</a:t>
            </a:r>
          </a:p>
          <a:p>
            <a:pPr lvl="1"/>
            <a:r>
              <a:rPr lang="nl-NL" dirty="0"/>
              <a:t>Een van de </a:t>
            </a:r>
            <a:r>
              <a:rPr lang="nl-NL" dirty="0" err="1"/>
              <a:t>hergebruikers</a:t>
            </a:r>
            <a:r>
              <a:rPr lang="nl-NL" dirty="0"/>
              <a:t> van de IPDC </a:t>
            </a:r>
          </a:p>
          <a:p>
            <a:pPr lvl="2"/>
            <a:r>
              <a:rPr lang="nl-NL" dirty="0"/>
              <a:t>Vlaamse en federale rechten </a:t>
            </a:r>
            <a:r>
              <a:rPr lang="nl-NL" dirty="0">
                <a:sym typeface="Wingdings" panose="05000000000000000000" pitchFamily="2" charset="2"/>
              </a:rPr>
              <a:t> IPDC</a:t>
            </a:r>
          </a:p>
          <a:p>
            <a:pPr lvl="2"/>
            <a:r>
              <a:rPr lang="nl-NL" dirty="0">
                <a:sym typeface="Wingdings" panose="05000000000000000000" pitchFamily="2" charset="2"/>
              </a:rPr>
              <a:t>Lokale rechten   LPDC  automatisch ook in IPDC</a:t>
            </a:r>
          </a:p>
          <a:p>
            <a:pPr lvl="1"/>
            <a:endParaRPr lang="nl-NL" dirty="0">
              <a:sym typeface="Wingdings" panose="05000000000000000000" pitchFamily="2" charset="2"/>
            </a:endParaRPr>
          </a:p>
          <a:p>
            <a:pPr lvl="1"/>
            <a:r>
              <a:rPr lang="nl-NL" dirty="0">
                <a:sym typeface="Wingdings" panose="05000000000000000000" pitchFamily="2" charset="2"/>
              </a:rPr>
              <a:t>Team Sociale Kaart en Rechtenverkenner selecteert de ‘sociale rechten’ uit de IPDC, en verrijkt de informatie met o.a. thema, soort voordeel, automatische toekenning of niet, specifiek voor enz. </a:t>
            </a:r>
          </a:p>
          <a:p>
            <a:pPr marL="288000" lvl="1" indent="0">
              <a:buNone/>
            </a:pPr>
            <a:endParaRPr lang="nl-NL" dirty="0">
              <a:sym typeface="Wingdings" panose="05000000000000000000" pitchFamily="2" charset="2"/>
            </a:endParaRPr>
          </a:p>
          <a:p>
            <a:pPr lvl="1"/>
            <a:r>
              <a:rPr lang="nl-NL" dirty="0">
                <a:sym typeface="Wingdings" panose="05000000000000000000" pitchFamily="2" charset="2"/>
              </a:rPr>
              <a:t>Kwaliteitscontrole en feedback naar redacteur van het recht als informatie onjuist of onvolledig is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85785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4D506-F64A-5697-2579-C55B8A0716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Vragen/opmerkingen? </a:t>
            </a:r>
            <a:br>
              <a:rPr lang="nl-NL" dirty="0"/>
            </a:br>
            <a:r>
              <a:rPr lang="nl-NL" dirty="0">
                <a:hlinkClick r:id="rId2"/>
              </a:rPr>
              <a:t>desocialekaart@vlaanderen.be</a:t>
            </a:r>
            <a:br>
              <a:rPr lang="nl-NL" dirty="0"/>
            </a:br>
            <a:r>
              <a:rPr lang="nl-NL" dirty="0">
                <a:hlinkClick r:id="rId3"/>
              </a:rPr>
              <a:t>rechtenverkenner@vlaanderen.be</a:t>
            </a:r>
            <a:br>
              <a:rPr lang="nl-NL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48508590"/>
      </p:ext>
    </p:extLst>
  </p:cSld>
  <p:clrMapOvr>
    <a:masterClrMapping/>
  </p:clrMapOvr>
</p:sld>
</file>

<file path=ppt/theme/theme1.xml><?xml version="1.0" encoding="utf-8"?>
<a:theme xmlns:a="http://schemas.openxmlformats.org/drawingml/2006/main" name="Rechtenverkenner_titel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3645D02B-559F-49F2-936E-B8D5A3BB2323}"/>
    </a:ext>
  </a:extLst>
</a:theme>
</file>

<file path=ppt/theme/theme2.xml><?xml version="1.0" encoding="utf-8"?>
<a:theme xmlns:a="http://schemas.openxmlformats.org/drawingml/2006/main" name="Rechtenverkenner_tussentitel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ACBCFCBE-2E38-454E-A28F-5D813DB4A498}"/>
    </a:ext>
  </a:extLst>
</a:theme>
</file>

<file path=ppt/theme/theme3.xml><?xml version="1.0" encoding="utf-8"?>
<a:theme xmlns:a="http://schemas.openxmlformats.org/drawingml/2006/main" name="Rechtenverkenner_inhoud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652C490-C8AF-4BCC-8330-E8CAB88A8ECE}"/>
    </a:ext>
  </a:extLst>
</a:theme>
</file>

<file path=ppt/theme/theme4.xml><?xml version="1.0" encoding="utf-8"?>
<a:theme xmlns:a="http://schemas.openxmlformats.org/drawingml/2006/main" name="DZorg_Presentatie_vaste-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472C241-1F1B-419B-8C13-536E390B07C3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a3923b-b132-4fb7-b7ea-e4834d30371c">
      <Value>5</Value>
      <Value>18</Value>
      <Value>3</Value>
      <Value>31</Value>
    </TaxCatchAll>
    <j50c555ba8514d90a56981acba5961aa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Rechtenverkenner</TermName>
          <TermId xmlns="http://schemas.microsoft.com/office/infopath/2007/PartnerControls">abd75fab-636d-4015-935a-f716e95754c0</TermId>
        </TermInfo>
        <TermInfo xmlns="http://schemas.microsoft.com/office/infopath/2007/PartnerControls">
          <TermName xmlns="http://schemas.microsoft.com/office/infopath/2007/PartnerControls">Sociale Kaart</TermName>
          <TermId xmlns="http://schemas.microsoft.com/office/infopath/2007/PartnerControls">4b5383d9-74ba-420b-b015-fbf4b42379e2</TermId>
        </TermInfo>
      </Terms>
    </j50c555ba8514d90a56981acba5961aa>
    <m7cdb0f0e5b64966afb84dcadae9d979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Definitief</TermName>
          <TermId xmlns="http://schemas.microsoft.com/office/infopath/2007/PartnerControls">6e43cc2f-1777-44a4-94d2-0f03b2dcc0d5</TermId>
        </TermInfo>
      </Terms>
    </m7cdb0f0e5b64966afb84dcadae9d979>
    <j665277c2ad14cd480bffa383a1315f1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Vlaanderen</TermName>
          <TermId xmlns="http://schemas.microsoft.com/office/infopath/2007/PartnerControls">1017f216-9741-41f5-9187-7029874d1dc8</TermId>
        </TermInfo>
      </Terms>
    </j665277c2ad14cd480bffa383a1315f1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06986D8AC5141B5ADEE90CADA7023" ma:contentTypeVersion="11" ma:contentTypeDescription="Een nieuw document maken." ma:contentTypeScope="" ma:versionID="ef66cf21222bf11c34bf4f5a56d0385e">
  <xsd:schema xmlns:xsd="http://www.w3.org/2001/XMLSchema" xmlns:xs="http://www.w3.org/2001/XMLSchema" xmlns:p="http://schemas.microsoft.com/office/2006/metadata/properties" xmlns:ns1="79a3923b-b132-4fb7-b7ea-e4834d30371c" xmlns:ns3="7435864a-955b-462c-9f92-957956865838" targetNamespace="http://schemas.microsoft.com/office/2006/metadata/properties" ma:root="true" ma:fieldsID="8c7dc80abc3c74464b6a5a3cf9724073" ns1:_="" ns3:_="">
    <xsd:import namespace="79a3923b-b132-4fb7-b7ea-e4834d30371c"/>
    <xsd:import namespace="7435864a-955b-462c-9f92-957956865838"/>
    <xsd:element name="properties">
      <xsd:complexType>
        <xsd:sequence>
          <xsd:element name="documentManagement">
            <xsd:complexType>
              <xsd:all>
                <xsd:element ref="ns1:j50c555ba8514d90a56981acba5961aa" minOccurs="0"/>
                <xsd:element ref="ns1:TaxCatchAll" minOccurs="0"/>
                <xsd:element ref="ns1:j665277c2ad14cd480bffa383a1315f1" minOccurs="0"/>
                <xsd:element ref="ns1:m7cdb0f0e5b64966afb84dcadae9d979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3923b-b132-4fb7-b7ea-e4834d30371c" elementFormDefault="qualified">
    <xsd:import namespace="http://schemas.microsoft.com/office/2006/documentManagement/types"/>
    <xsd:import namespace="http://schemas.microsoft.com/office/infopath/2007/PartnerControls"/>
    <xsd:element name="j50c555ba8514d90a56981acba5961aa" ma:index="8" ma:taxonomy="true" ma:internalName="j50c555ba8514d90a56981acba5961aa" ma:taxonomyFieldName="ZORGProduct" ma:displayName="Product" ma:default="" ma:fieldId="{350c555b-a851-4d90-a569-81acba5961aa}" ma:taxonomyMulti="true" ma:sspId="49ca8161-7180-459b-a0ef-1a71cf6ffea5" ma:termSetId="53ddff7d-d5c0-41f7-a1bf-4d9e61c3a67a" ma:anchorId="b1c90b59-096b-4b9d-ab1d-c71089b0140c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f17a0ba1-8aae-4ba2-8524-d3430a017081}" ma:internalName="TaxCatchAll" ma:showField="CatchAllData" ma:web="79a3923b-b132-4fb7-b7ea-e4834d303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665277c2ad14cd480bffa383a1315f1" ma:index="10" nillable="true" ma:taxonomy="true" ma:internalName="j665277c2ad14cd480bffa383a1315f1" ma:taxonomyFieldName="ZORGRegio" ma:displayName="Regio" ma:default="" ma:fieldId="{3665277c-2ad1-4cd4-80bf-fa383a1315f1}" ma:sspId="49ca8161-7180-459b-a0ef-1a71cf6ffea5" ma:termSetId="53ddff7d-d5c0-41f7-a1bf-4d9e61c3a67a" ma:anchorId="91a3ac90-da49-4910-93d2-169dd6c88de8" ma:open="false" ma:isKeyword="false">
      <xsd:complexType>
        <xsd:sequence>
          <xsd:element ref="pc:Terms" minOccurs="0" maxOccurs="1"/>
        </xsd:sequence>
      </xsd:complexType>
    </xsd:element>
    <xsd:element name="m7cdb0f0e5b64966afb84dcadae9d979" ma:index="11" nillable="true" ma:taxonomy="true" ma:internalName="m7cdb0f0e5b64966afb84dcadae9d979" ma:taxonomyFieldName="ZORGStatus" ma:displayName="Document status" ma:default="" ma:fieldId="{67cdb0f0-e5b6-4966-afb8-4dcadae9d979}" ma:sspId="49ca8161-7180-459b-a0ef-1a71cf6ffea5" ma:termSetId="53ddff7d-d5c0-41f7-a1bf-4d9e61c3a67a" ma:anchorId="f212b1aa-04ed-49bf-b9de-a4090ee98616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5864a-955b-462c-9f92-9579568658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2DD036-90B0-42FF-BD4F-9784087431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DF51BD-931C-487D-A907-A4A17478AF89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79a3923b-b132-4fb7-b7ea-e4834d30371c"/>
    <ds:schemaRef ds:uri="5956c58a-975b-464b-b0f1-5ee24b1acc8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6B5779-4E28-4776-8A22-AFCB0955DB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3923b-b132-4fb7-b7ea-e4834d30371c"/>
    <ds:schemaRef ds:uri="7435864a-955b-462c-9f92-9579568658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Rechtenverkenner_presentatie_breedbeeld</Template>
  <TotalTime>122</TotalTime>
  <Words>516</Words>
  <Application>Microsoft Office PowerPoint</Application>
  <PresentationFormat>On-screen Show (16:9)</PresentationFormat>
  <Paragraphs>68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Rechtenverkenner_titeldia's</vt:lpstr>
      <vt:lpstr>Rechtenverkenner_tussentitels</vt:lpstr>
      <vt:lpstr>Rechtenverkenner_inhouddia's</vt:lpstr>
      <vt:lpstr>DZorg_Presentatie_vaste-dia's</vt:lpstr>
      <vt:lpstr>PowerPoint Presentation</vt:lpstr>
      <vt:lpstr>Rechtenverkenner  X De Sociale Kaart</vt:lpstr>
      <vt:lpstr>Inhoud</vt:lpstr>
      <vt:lpstr>Twee digitale producten vanuit de Vlaamse overheid: wettelijke basis</vt:lpstr>
      <vt:lpstr>Wat is de Sociale kaart? </vt:lpstr>
      <vt:lpstr>Wat is de sociale Kaart?</vt:lpstr>
      <vt:lpstr>Wat is de sociale Kaart?</vt:lpstr>
      <vt:lpstr>Wat is Rechtenverkenner? </vt:lpstr>
      <vt:lpstr>Wat is Rechtenverkenner?</vt:lpstr>
      <vt:lpstr>Gelijkenissen tussen Sociale Kaart en Rechtenverkenner?</vt:lpstr>
      <vt:lpstr>Samenhang tussen beide websites?</vt:lpstr>
      <vt:lpstr>Samenhang tussen beide websites? </vt:lpstr>
      <vt:lpstr>Hoe komen gegevens in de websites? </vt:lpstr>
      <vt:lpstr>Hoe komen de gegevens in de websites? </vt:lpstr>
      <vt:lpstr>Hoe komen de gegevens in de websites? </vt:lpstr>
      <vt:lpstr>Hoe komen de gegevens in de websites? </vt:lpstr>
      <vt:lpstr>Vragen/opmerkingen?  desocialekaart@vlaanderen.be rechtenverkenner@vlaanderen.be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Lauwers Leen</dc:creator>
  <cp:lastModifiedBy>Lauwers Leen</cp:lastModifiedBy>
  <cp:revision>17</cp:revision>
  <cp:lastPrinted>2025-04-14T14:51:53Z</cp:lastPrinted>
  <dcterms:created xsi:type="dcterms:W3CDTF">2026-07-23T09:31:34Z</dcterms:created>
  <dcterms:modified xsi:type="dcterms:W3CDTF">2026-09-24T09:02:36Z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0x010100F2E06986D8AC5141B5ADEE90CADA7023</vt:lpwstr>
  </property>
  <property fmtid="{D5CDD505-2E9C-101B-9397-08002B2CF9AE}" pid="3" name="MediaServiceImageTags">
    <vt:lpwstr/>
  </property>
  <property fmtid="{D5CDD505-2E9C-101B-9397-08002B2CF9AE}" pid="4" name="_dlc_DocIdItemGuid">
    <vt:lpwstr>5611d6ca-98a3-490e-ac7e-50cd2bd70b43</vt:lpwstr>
  </property>
  <property fmtid="{D5CDD505-2E9C-101B-9397-08002B2CF9AE}" pid="5" name="ZORGProduct">
    <vt:lpwstr>5;#Rechtenverkenner|abd75fab-636d-4015-935a-f716e95754c0;#3;#Sociale Kaart|4b5383d9-74ba-420b-b015-fbf4b42379e2</vt:lpwstr>
  </property>
  <property fmtid="{D5CDD505-2E9C-101B-9397-08002B2CF9AE}" pid="6" name="ZORGSoortInfoComMateriaal">
    <vt:lpwstr/>
  </property>
  <property fmtid="{D5CDD505-2E9C-101B-9397-08002B2CF9AE}" pid="7" name="ZORGSoortInfoComGebruik">
    <vt:lpwstr/>
  </property>
  <property fmtid="{D5CDD505-2E9C-101B-9397-08002B2CF9AE}" pid="8" name="ZORGStatus">
    <vt:lpwstr>18;#Definitief|6e43cc2f-1777-44a4-94d2-0f03b2dcc0d5</vt:lpwstr>
  </property>
  <property fmtid="{D5CDD505-2E9C-101B-9397-08002B2CF9AE}" pid="9" name="ZORGRegio">
    <vt:lpwstr>31;#Vlaanderen|1017f216-9741-41f5-9187-7029874d1dc8</vt:lpwstr>
  </property>
</Properties>
</file>