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23" r:id="rId4"/>
    <p:sldMasterId id="2147483782" r:id="rId5"/>
    <p:sldMasterId id="2147483839" r:id="rId6"/>
    <p:sldMasterId id="2147483816" r:id="rId7"/>
  </p:sldMasterIdLst>
  <p:notesMasterIdLst>
    <p:notesMasterId r:id="rId22"/>
  </p:notesMasterIdLst>
  <p:handoutMasterIdLst>
    <p:handoutMasterId r:id="rId23"/>
  </p:handoutMasterIdLst>
  <p:sldIdLst>
    <p:sldId id="298" r:id="rId8"/>
    <p:sldId id="299" r:id="rId9"/>
    <p:sldId id="300" r:id="rId10"/>
    <p:sldId id="317" r:id="rId11"/>
    <p:sldId id="316" r:id="rId12"/>
    <p:sldId id="302" r:id="rId13"/>
    <p:sldId id="304" r:id="rId14"/>
    <p:sldId id="319" r:id="rId15"/>
    <p:sldId id="306" r:id="rId16"/>
    <p:sldId id="320" r:id="rId17"/>
    <p:sldId id="318" r:id="rId18"/>
    <p:sldId id="313" r:id="rId19"/>
    <p:sldId id="321" r:id="rId20"/>
    <p:sldId id="314" r:id="rId21"/>
  </p:sldIdLst>
  <p:sldSz cx="9144000" cy="5143500" type="screen16x9"/>
  <p:notesSz cx="9144000" cy="6858000"/>
  <p:embeddedFontLst>
    <p:embeddedFont>
      <p:font typeface="Flanders Art Sans" panose="020B0604020202020204" charset="0"/>
      <p:regular r:id="rId24"/>
      <p:bold r:id="rId25"/>
      <p:italic r:id="rId26"/>
      <p:boldItalic r:id="rId27"/>
    </p:embeddedFont>
    <p:embeddedFont>
      <p:font typeface="Flanders Art Sans Medium" panose="020B0604020202020204" charset="0"/>
      <p:regular r:id="rId28"/>
      <p:bold r:id="rId29"/>
      <p:italic r:id="rId30"/>
      <p:boldItalic r:id="rId31"/>
    </p:embeddedFont>
    <p:embeddedFont>
      <p:font typeface="Flanders Art Serif" panose="020B0604020202020204" charset="0"/>
      <p:regular r:id="rId32"/>
    </p:embeddedFont>
    <p:embeddedFont>
      <p:font typeface="Flanders Art Serif Medium" panose="020B0604020202020204" charset="0"/>
      <p:regular r:id="rId33"/>
    </p:embeddedFont>
    <p:embeddedFont>
      <p:font typeface="FlandersArtSans-Bold" panose="00000800000000000000" charset="0"/>
      <p:bold r:id="rId34"/>
    </p:embeddedFont>
    <p:embeddedFont>
      <p:font typeface="FlandersArtSans-Regular" panose="00000500000000000000" charset="0"/>
      <p:regular r:id="rId35"/>
    </p:embeddedFont>
  </p:embeddedFont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7"/>
    <a:srgbClr val="F6C547"/>
    <a:srgbClr val="99D892"/>
    <a:srgbClr val="80B6E4"/>
    <a:srgbClr val="D9BCE8"/>
    <a:srgbClr val="359B3C"/>
    <a:srgbClr val="FFFF00"/>
    <a:srgbClr val="646464"/>
    <a:srgbClr val="717171"/>
    <a:srgbClr val="9B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03C440-F66E-BBD7-B708-B2F3587B9361}" v="886" dt="2026-07-30T13:31:46.067"/>
    <p1510:client id="{C95A8A97-60D1-3810-FADC-F143F6782A5C}" v="55" dt="2026-07-30T12:43:27.382"/>
    <p1510:client id="{F8A64491-7663-4BA7-8786-27EAF31DF7A3}" v="14" dt="2026-07-30T13:00:06.4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6421" autoAdjust="0"/>
  </p:normalViewPr>
  <p:slideViewPr>
    <p:cSldViewPr snapToGrid="0" showGuides="1">
      <p:cViewPr varScale="1">
        <p:scale>
          <a:sx n="84" d="100"/>
          <a:sy n="84" d="100"/>
        </p:scale>
        <p:origin x="804" y="56"/>
      </p:cViewPr>
      <p:guideLst>
        <p:guide orient="horz" pos="2160"/>
        <p:guide pos="2880"/>
        <p:guide orient="horz" pos="1620"/>
        <p:guide pos="55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2988" y="6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21" Type="http://schemas.openxmlformats.org/officeDocument/2006/relationships/slide" Target="slides/slide14.xml"/><Relationship Id="rId34" Type="http://schemas.openxmlformats.org/officeDocument/2006/relationships/font" Target="fonts/font11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30/07/2026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7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8.jpeg"/><Relationship Id="rId5" Type="http://schemas.openxmlformats.org/officeDocument/2006/relationships/image" Target="../media/image22.jpeg"/><Relationship Id="rId10" Type="http://schemas.openxmlformats.org/officeDocument/2006/relationships/image" Target="../media/image1.png"/><Relationship Id="rId4" Type="http://schemas.openxmlformats.org/officeDocument/2006/relationships/image" Target="../media/image21.jpeg"/><Relationship Id="rId9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dia_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E61EC70-A4A7-FA10-6B94-2354B2BB24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  <p:sp>
        <p:nvSpPr>
          <p:cNvPr id="17" name="Trapezium 10">
            <a:extLst>
              <a:ext uri="{FF2B5EF4-FFF2-40B4-BE49-F238E27FC236}">
                <a16:creationId xmlns:a16="http://schemas.microsoft.com/office/drawing/2014/main" id="{DD740502-4186-AC6D-5896-EF5F922B1AAD}"/>
              </a:ext>
            </a:extLst>
          </p:cNvPr>
          <p:cNvSpPr/>
          <p:nvPr userDrawn="1"/>
        </p:nvSpPr>
        <p:spPr>
          <a:xfrm>
            <a:off x="-745" y="-3810"/>
            <a:ext cx="65729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910" h="5146675">
                <a:moveTo>
                  <a:pt x="3677" y="5146675"/>
                </a:moveTo>
                <a:cubicBezTo>
                  <a:pt x="1129" y="3433233"/>
                  <a:pt x="2548" y="1719792"/>
                  <a:pt x="0" y="6350"/>
                </a:cubicBezTo>
                <a:lnTo>
                  <a:pt x="4799380" y="0"/>
                </a:lnTo>
                <a:lnTo>
                  <a:pt x="6572910" y="5143500"/>
                </a:lnTo>
                <a:lnTo>
                  <a:pt x="3677" y="514667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9" name="Afbeelding 18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5EEB5DE9-01FE-E408-45DF-9B87709BAD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4390980"/>
            <a:ext cx="1543815" cy="396241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C7B8A92-0D3C-369C-63CD-D133D00D8DF2}"/>
              </a:ext>
            </a:extLst>
          </p:cNvPr>
          <p:cNvSpPr txBox="1"/>
          <p:nvPr userDrawn="1"/>
        </p:nvSpPr>
        <p:spPr>
          <a:xfrm>
            <a:off x="1584960" y="390744"/>
            <a:ext cx="328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nl-NL" dirty="0">
                <a:solidFill>
                  <a:schemeClr val="bg1"/>
                </a:solidFill>
                <a:latin typeface="Flanders Art Serif Medium" panose="00000600000000000000" pitchFamily="50" charset="0"/>
              </a:rPr>
              <a:t>Alle sociale rechten</a:t>
            </a:r>
            <a:br>
              <a:rPr lang="nl-NL" dirty="0">
                <a:solidFill>
                  <a:schemeClr val="bg1"/>
                </a:solidFill>
                <a:latin typeface="Flanders Art Serif Medium" panose="00000600000000000000" pitchFamily="50" charset="0"/>
              </a:rPr>
            </a:br>
            <a:r>
              <a:rPr lang="nl-NL" dirty="0">
                <a:solidFill>
                  <a:schemeClr val="bg1"/>
                </a:solidFill>
                <a:latin typeface="Flanders Art Serif Medium" panose="00000600000000000000" pitchFamily="50" charset="0"/>
              </a:rPr>
              <a:t>op één handige plek</a:t>
            </a:r>
            <a:endParaRPr lang="nl-BE" dirty="0">
              <a:solidFill>
                <a:schemeClr val="bg1"/>
              </a:solidFill>
              <a:latin typeface="Flanders Art Serif Medium" panose="00000600000000000000" pitchFamily="50" charset="0"/>
            </a:endParaRPr>
          </a:p>
        </p:txBody>
      </p:sp>
      <p:sp>
        <p:nvSpPr>
          <p:cNvPr id="5" name="Trapezium 10">
            <a:extLst>
              <a:ext uri="{FF2B5EF4-FFF2-40B4-BE49-F238E27FC236}">
                <a16:creationId xmlns:a16="http://schemas.microsoft.com/office/drawing/2014/main" id="{2B38BF53-ACC4-9DC5-6A63-72956328A323}"/>
              </a:ext>
            </a:extLst>
          </p:cNvPr>
          <p:cNvSpPr/>
          <p:nvPr userDrawn="1"/>
        </p:nvSpPr>
        <p:spPr>
          <a:xfrm>
            <a:off x="-2994" y="-3604"/>
            <a:ext cx="29788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2 w 6569235"/>
              <a:gd name="connsiteY0" fmla="*/ 5146675 h 5146675"/>
              <a:gd name="connsiteX1" fmla="*/ 3590425 w 6569235"/>
              <a:gd name="connsiteY1" fmla="*/ 12700 h 5146675"/>
              <a:gd name="connsiteX2" fmla="*/ 4795705 w 6569235"/>
              <a:gd name="connsiteY2" fmla="*/ 0 h 5146675"/>
              <a:gd name="connsiteX3" fmla="*/ 6569235 w 6569235"/>
              <a:gd name="connsiteY3" fmla="*/ 5143500 h 5146675"/>
              <a:gd name="connsiteX4" fmla="*/ 2 w 6569235"/>
              <a:gd name="connsiteY4" fmla="*/ 5146675 h 5146675"/>
              <a:gd name="connsiteX0" fmla="*/ 16377 w 2978810"/>
              <a:gd name="connsiteY0" fmla="*/ 5146675 h 5146675"/>
              <a:gd name="connsiteX1" fmla="*/ 0 w 2978810"/>
              <a:gd name="connsiteY1" fmla="*/ 12700 h 5146675"/>
              <a:gd name="connsiteX2" fmla="*/ 1205280 w 2978810"/>
              <a:gd name="connsiteY2" fmla="*/ 0 h 5146675"/>
              <a:gd name="connsiteX3" fmla="*/ 2978810 w 2978810"/>
              <a:gd name="connsiteY3" fmla="*/ 5143500 h 5146675"/>
              <a:gd name="connsiteX4" fmla="*/ 16377 w 29788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8810" h="5146675">
                <a:moveTo>
                  <a:pt x="16377" y="5146675"/>
                </a:moveTo>
                <a:cubicBezTo>
                  <a:pt x="13829" y="3433233"/>
                  <a:pt x="2548" y="1726142"/>
                  <a:pt x="0" y="12700"/>
                </a:cubicBezTo>
                <a:lnTo>
                  <a:pt x="1205280" y="0"/>
                </a:lnTo>
                <a:lnTo>
                  <a:pt x="2978810" y="5143500"/>
                </a:lnTo>
                <a:lnTo>
                  <a:pt x="16377" y="5146675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grpSp>
        <p:nvGrpSpPr>
          <p:cNvPr id="26" name="Groep 25">
            <a:extLst>
              <a:ext uri="{FF2B5EF4-FFF2-40B4-BE49-F238E27FC236}">
                <a16:creationId xmlns:a16="http://schemas.microsoft.com/office/drawing/2014/main" id="{C0DB5AA1-896E-D0BA-49CD-CB271195572A}"/>
              </a:ext>
            </a:extLst>
          </p:cNvPr>
          <p:cNvGrpSpPr/>
          <p:nvPr userDrawn="1"/>
        </p:nvGrpSpPr>
        <p:grpSpPr>
          <a:xfrm>
            <a:off x="2174473" y="1423220"/>
            <a:ext cx="3925168" cy="3052279"/>
            <a:chOff x="2066882" y="1395717"/>
            <a:chExt cx="3925168" cy="3052279"/>
          </a:xfrm>
        </p:grpSpPr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A14B9347-D604-3494-452F-0E2BE92360C1}"/>
                </a:ext>
              </a:extLst>
            </p:cNvPr>
            <p:cNvPicPr preferRelativeResize="0">
              <a:picLocks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84" t="22159" r="39332" b="2486"/>
            <a:stretch/>
          </p:blipFill>
          <p:spPr bwMode="auto">
            <a:xfrm>
              <a:off x="2831392" y="3382850"/>
              <a:ext cx="1134000" cy="1065146"/>
            </a:xfrm>
            <a:prstGeom prst="flowChartAlternateProcess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3F489A1C-87CC-C9DC-BE71-E6BD610CF6A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89" b="7889"/>
            <a:stretch/>
          </p:blipFill>
          <p:spPr bwMode="auto">
            <a:xfrm>
              <a:off x="4095030" y="2960936"/>
              <a:ext cx="1897020" cy="106514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>
              <a:extLst>
                <a:ext uri="{FF2B5EF4-FFF2-40B4-BE49-F238E27FC236}">
                  <a16:creationId xmlns:a16="http://schemas.microsoft.com/office/drawing/2014/main" id="{CEADE485-5C65-5C09-A5E3-3B5DA5F3890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066882" y="2066768"/>
              <a:ext cx="1894785" cy="1201395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2">
              <a:extLst>
                <a:ext uri="{FF2B5EF4-FFF2-40B4-BE49-F238E27FC236}">
                  <a16:creationId xmlns:a16="http://schemas.microsoft.com/office/drawing/2014/main" id="{89416C44-B813-2D05-029F-F346F333E2F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45" t="9583" r="1574" b="1035"/>
            <a:stretch/>
          </p:blipFill>
          <p:spPr bwMode="auto">
            <a:xfrm>
              <a:off x="4095030" y="1395717"/>
              <a:ext cx="1067621" cy="1476714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11457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_extragegev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apezium 10">
            <a:extLst>
              <a:ext uri="{FF2B5EF4-FFF2-40B4-BE49-F238E27FC236}">
                <a16:creationId xmlns:a16="http://schemas.microsoft.com/office/drawing/2014/main" id="{68998709-3550-F1A9-9405-9C5C75D9EB86}"/>
              </a:ext>
            </a:extLst>
          </p:cNvPr>
          <p:cNvSpPr/>
          <p:nvPr userDrawn="1"/>
        </p:nvSpPr>
        <p:spPr>
          <a:xfrm>
            <a:off x="-2994" y="-3604"/>
            <a:ext cx="29788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2 w 6569235"/>
              <a:gd name="connsiteY0" fmla="*/ 5146675 h 5146675"/>
              <a:gd name="connsiteX1" fmla="*/ 3590425 w 6569235"/>
              <a:gd name="connsiteY1" fmla="*/ 12700 h 5146675"/>
              <a:gd name="connsiteX2" fmla="*/ 4795705 w 6569235"/>
              <a:gd name="connsiteY2" fmla="*/ 0 h 5146675"/>
              <a:gd name="connsiteX3" fmla="*/ 6569235 w 6569235"/>
              <a:gd name="connsiteY3" fmla="*/ 5143500 h 5146675"/>
              <a:gd name="connsiteX4" fmla="*/ 2 w 6569235"/>
              <a:gd name="connsiteY4" fmla="*/ 5146675 h 5146675"/>
              <a:gd name="connsiteX0" fmla="*/ 16377 w 2978810"/>
              <a:gd name="connsiteY0" fmla="*/ 5146675 h 5146675"/>
              <a:gd name="connsiteX1" fmla="*/ 0 w 2978810"/>
              <a:gd name="connsiteY1" fmla="*/ 12700 h 5146675"/>
              <a:gd name="connsiteX2" fmla="*/ 1205280 w 2978810"/>
              <a:gd name="connsiteY2" fmla="*/ 0 h 5146675"/>
              <a:gd name="connsiteX3" fmla="*/ 2978810 w 2978810"/>
              <a:gd name="connsiteY3" fmla="*/ 5143500 h 5146675"/>
              <a:gd name="connsiteX4" fmla="*/ 16377 w 29788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8810" h="5146675">
                <a:moveTo>
                  <a:pt x="16377" y="5146675"/>
                </a:moveTo>
                <a:cubicBezTo>
                  <a:pt x="13829" y="3433233"/>
                  <a:pt x="2548" y="1726142"/>
                  <a:pt x="0" y="12700"/>
                </a:cubicBezTo>
                <a:lnTo>
                  <a:pt x="1205280" y="0"/>
                </a:lnTo>
                <a:lnTo>
                  <a:pt x="2978810" y="5143500"/>
                </a:lnTo>
                <a:lnTo>
                  <a:pt x="16377" y="5146675"/>
                </a:lnTo>
                <a:close/>
              </a:path>
            </a:pathLst>
          </a:custGeom>
          <a:blipFill dpi="0" rotWithShape="1"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763519" y="1356361"/>
            <a:ext cx="5885181" cy="264414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indent="0" algn="l">
              <a:lnSpc>
                <a:spcPct val="100000"/>
              </a:lnSpc>
              <a:spcAft>
                <a:spcPts val="600"/>
              </a:spcAft>
              <a:defRPr sz="3000" b="0" cap="none">
                <a:solidFill>
                  <a:schemeClr val="accent1"/>
                </a:solidFill>
                <a:latin typeface="Flanders Art Sans Medium" panose="00000600000000000000" pitchFamily="50" charset="0"/>
              </a:defRPr>
            </a:lvl1pPr>
          </a:lstStyle>
          <a:p>
            <a:r>
              <a:rPr lang="nl-NL" dirty="0"/>
              <a:t>Meer informatie of slotwoord</a:t>
            </a:r>
            <a:endParaRPr lang="nl-BE" dirty="0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B3ECD9BA-9ED1-8B22-7F33-DCF158F204ED}"/>
              </a:ext>
            </a:extLst>
          </p:cNvPr>
          <p:cNvGrpSpPr/>
          <p:nvPr userDrawn="1"/>
        </p:nvGrpSpPr>
        <p:grpSpPr>
          <a:xfrm>
            <a:off x="291058" y="4229101"/>
            <a:ext cx="8561884" cy="698400"/>
            <a:chOff x="291058" y="4229101"/>
            <a:chExt cx="8561884" cy="698400"/>
          </a:xfrm>
        </p:grpSpPr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E14E75EE-2012-B2FA-A5E9-40263EB3BE10}"/>
                </a:ext>
              </a:extLst>
            </p:cNvPr>
            <p:cNvSpPr txBox="1"/>
            <p:nvPr userDrawn="1"/>
          </p:nvSpPr>
          <p:spPr>
            <a:xfrm>
              <a:off x="291058" y="4229101"/>
              <a:ext cx="8561884" cy="698400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	</a:t>
              </a:r>
              <a:r>
                <a:rPr lang="nl-BE" sz="1600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rechtenverkenner@vlaanderen.be  -  rechtenverkenner.be</a:t>
              </a:r>
              <a:endParaRPr lang="nl-BE" dirty="0">
                <a:solidFill>
                  <a:schemeClr val="bg1"/>
                </a:solidFill>
                <a:latin typeface="Flanders Art Sans Medium" panose="00000600000000000000" pitchFamily="50" charset="0"/>
              </a:endParaRPr>
            </a:p>
          </p:txBody>
        </p:sp>
        <p:pic>
          <p:nvPicPr>
            <p:cNvPr id="8" name="Afbeelding 7" descr="Afbeelding met tekst, Lettertype, Graphics, grafische vormgeving&#10;&#10;Door AI gegenereerde inhoud is mogelijk onjuist.">
              <a:extLst>
                <a:ext uri="{FF2B5EF4-FFF2-40B4-BE49-F238E27FC236}">
                  <a16:creationId xmlns:a16="http://schemas.microsoft.com/office/drawing/2014/main" id="{35233B8D-1CF0-EC2C-8915-F08CC8B107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072" y="4390980"/>
              <a:ext cx="1543815" cy="3962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5436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_blauw vla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225959A-9B2A-4A6A-B962-7836C0EDF767}"/>
              </a:ext>
            </a:extLst>
          </p:cNvPr>
          <p:cNvSpPr/>
          <p:nvPr userDrawn="1"/>
        </p:nvSpPr>
        <p:spPr>
          <a:xfrm>
            <a:off x="0" y="3559500"/>
            <a:ext cx="9144000" cy="1584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1023178"/>
            <a:ext cx="8668800" cy="38728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1128252"/>
            <a:ext cx="8156348" cy="2992070"/>
          </a:xfrm>
        </p:spPr>
        <p:txBody>
          <a:bodyPr anchor="ctr" anchorCtr="0"/>
          <a:lstStyle>
            <a:lvl1pPr algn="r">
              <a:defRPr sz="5400">
                <a:solidFill>
                  <a:schemeClr val="bg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86AB3E82-FD83-1DC5-DC02-36C47B38F208}"/>
              </a:ext>
            </a:extLst>
          </p:cNvPr>
          <p:cNvGrpSpPr/>
          <p:nvPr userDrawn="1"/>
        </p:nvGrpSpPr>
        <p:grpSpPr>
          <a:xfrm>
            <a:off x="291058" y="4229101"/>
            <a:ext cx="8561884" cy="698400"/>
            <a:chOff x="291058" y="4229101"/>
            <a:chExt cx="8561884" cy="698400"/>
          </a:xfrm>
          <a:noFill/>
        </p:grpSpPr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5CC388F-B2B9-B249-E4BA-37866BA30E36}"/>
                </a:ext>
              </a:extLst>
            </p:cNvPr>
            <p:cNvSpPr txBox="1"/>
            <p:nvPr userDrawn="1"/>
          </p:nvSpPr>
          <p:spPr>
            <a:xfrm>
              <a:off x="291058" y="4229101"/>
              <a:ext cx="8561884" cy="698400"/>
            </a:xfrm>
            <a:prstGeom prst="rect">
              <a:avLst/>
            </a:prstGeom>
            <a:grpFill/>
          </p:spPr>
          <p:txBody>
            <a:bodyPr wrap="square" rtlCol="0" anchor="ctr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	</a:t>
              </a:r>
              <a:r>
                <a:rPr lang="nl-BE" sz="1600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 rechtenverkenner@vlaanderen.be  -  rechtenverkenner.be</a:t>
              </a:r>
              <a:endParaRPr lang="nl-BE" dirty="0">
                <a:solidFill>
                  <a:schemeClr val="bg1"/>
                </a:solidFill>
                <a:latin typeface="Flanders Art Sans Medium" panose="00000600000000000000" pitchFamily="50" charset="0"/>
              </a:endParaRPr>
            </a:p>
          </p:txBody>
        </p:sp>
        <p:pic>
          <p:nvPicPr>
            <p:cNvPr id="11" name="Afbeelding 10" descr="Afbeelding met tekst, Lettertype, Graphics, grafische vormgeving&#10;&#10;Door AI gegenereerde inhoud is mogelijk onjuist.">
              <a:extLst>
                <a:ext uri="{FF2B5EF4-FFF2-40B4-BE49-F238E27FC236}">
                  <a16:creationId xmlns:a16="http://schemas.microsoft.com/office/drawing/2014/main" id="{F676B0E0-0F40-660F-476A-E284EF85B4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072" y="4390980"/>
              <a:ext cx="1543815" cy="396241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496310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_SOKA-R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225959A-9B2A-4A6A-B962-7836C0EDF767}"/>
              </a:ext>
            </a:extLst>
          </p:cNvPr>
          <p:cNvSpPr/>
          <p:nvPr userDrawn="1"/>
        </p:nvSpPr>
        <p:spPr>
          <a:xfrm>
            <a:off x="0" y="3559500"/>
            <a:ext cx="9144000" cy="1584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1022400"/>
            <a:ext cx="8668800" cy="387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1" name="Afbeelding 10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F676B0E0-0F40-660F-476A-E284EF85B4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72" y="4390980"/>
            <a:ext cx="1543815" cy="396241"/>
          </a:xfrm>
          <a:prstGeom prst="rect">
            <a:avLst/>
          </a:prstGeom>
          <a:noFill/>
        </p:spPr>
      </p:pic>
      <p:pic>
        <p:nvPicPr>
          <p:cNvPr id="4" name="Afbeelding 3" descr="Afbeelding met persoon, kleding, Menselijk gezicht, overdekt&#10;&#10;Door AI gegenereerde inhoud is mogelijk onjuist.">
            <a:extLst>
              <a:ext uri="{FF2B5EF4-FFF2-40B4-BE49-F238E27FC236}">
                <a16:creationId xmlns:a16="http://schemas.microsoft.com/office/drawing/2014/main" id="{0F1AE5E0-1440-6011-3D2B-8A7DAE8BB1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000" y="215999"/>
            <a:ext cx="3471920" cy="3958712"/>
          </a:xfrm>
          <a:prstGeom prst="rect">
            <a:avLst/>
          </a:prstGeom>
        </p:spPr>
      </p:pic>
      <p:grpSp>
        <p:nvGrpSpPr>
          <p:cNvPr id="19" name="Groep 18">
            <a:extLst>
              <a:ext uri="{FF2B5EF4-FFF2-40B4-BE49-F238E27FC236}">
                <a16:creationId xmlns:a16="http://schemas.microsoft.com/office/drawing/2014/main" id="{5B7CB7F4-D0A8-BA67-36F6-255070CFF6FD}"/>
              </a:ext>
            </a:extLst>
          </p:cNvPr>
          <p:cNvGrpSpPr/>
          <p:nvPr userDrawn="1"/>
        </p:nvGrpSpPr>
        <p:grpSpPr>
          <a:xfrm>
            <a:off x="4330636" y="3022008"/>
            <a:ext cx="3241665" cy="874188"/>
            <a:chOff x="4330636" y="3022008"/>
            <a:chExt cx="3241665" cy="874188"/>
          </a:xfrm>
        </p:grpSpPr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5CC388F-B2B9-B249-E4BA-37866BA30E36}"/>
                </a:ext>
              </a:extLst>
            </p:cNvPr>
            <p:cNvSpPr txBox="1"/>
            <p:nvPr userDrawn="1"/>
          </p:nvSpPr>
          <p:spPr>
            <a:xfrm>
              <a:off x="4330636" y="3499955"/>
              <a:ext cx="2535004" cy="396241"/>
            </a:xfrm>
            <a:prstGeom prst="rect">
              <a:avLst/>
            </a:prstGeom>
            <a:noFill/>
          </p:spPr>
          <p:txBody>
            <a:bodyPr wrap="square" rtlCol="0" anchor="b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sz="1400" dirty="0">
                  <a:solidFill>
                    <a:schemeClr val="bg1"/>
                  </a:solidFill>
                  <a:latin typeface="Flanders Art Sans" panose="00000500000000000000" pitchFamily="50" charset="0"/>
                </a:rPr>
                <a:t>desocialekaart@vlaanderen.be</a:t>
              </a:r>
            </a:p>
          </p:txBody>
        </p:sp>
        <p:pic>
          <p:nvPicPr>
            <p:cNvPr id="14" name="Afbeelding 13" descr="Afbeelding met Lettertype, Graphics, grafische vormgeving, typografie&#10;&#10;Door AI gegenereerde inhoud is mogelijk onjuist.">
              <a:extLst>
                <a:ext uri="{FF2B5EF4-FFF2-40B4-BE49-F238E27FC236}">
                  <a16:creationId xmlns:a16="http://schemas.microsoft.com/office/drawing/2014/main" id="{C2401869-7F78-DC6D-1530-FC5BD0F80E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0531" y="3022008"/>
              <a:ext cx="2053774" cy="180000"/>
            </a:xfrm>
            <a:prstGeom prst="rect">
              <a:avLst/>
            </a:prstGeom>
          </p:spPr>
        </p:pic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ED18CB80-5218-9690-ED0C-DFFB07C9C0F5}"/>
                </a:ext>
              </a:extLst>
            </p:cNvPr>
            <p:cNvSpPr txBox="1"/>
            <p:nvPr userDrawn="1"/>
          </p:nvSpPr>
          <p:spPr>
            <a:xfrm>
              <a:off x="4330636" y="3291196"/>
              <a:ext cx="32416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Flanders Art Serif" panose="00000500000000000000" pitchFamily="50" charset="0"/>
                </a:rPr>
                <a:t>Alle zorg op één handige plek</a:t>
              </a:r>
            </a:p>
          </p:txBody>
        </p:sp>
      </p:grpSp>
      <p:grpSp>
        <p:nvGrpSpPr>
          <p:cNvPr id="18" name="Groep 17">
            <a:extLst>
              <a:ext uri="{FF2B5EF4-FFF2-40B4-BE49-F238E27FC236}">
                <a16:creationId xmlns:a16="http://schemas.microsoft.com/office/drawing/2014/main" id="{08B87C3C-A1D1-AFA2-3BCE-7EC0B4A0C1D5}"/>
              </a:ext>
            </a:extLst>
          </p:cNvPr>
          <p:cNvGrpSpPr/>
          <p:nvPr userDrawn="1"/>
        </p:nvGrpSpPr>
        <p:grpSpPr>
          <a:xfrm>
            <a:off x="4330636" y="1578572"/>
            <a:ext cx="4117965" cy="883182"/>
            <a:chOff x="4330636" y="1756372"/>
            <a:chExt cx="4117965" cy="883182"/>
          </a:xfrm>
        </p:grpSpPr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30445C0D-407C-F67E-2D3A-66AE0787F4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50531" y="1756372"/>
              <a:ext cx="2535004" cy="180000"/>
            </a:xfrm>
            <a:prstGeom prst="rect">
              <a:avLst/>
            </a:prstGeom>
          </p:spPr>
        </p:pic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8610478E-0902-BF66-9566-26348F2D3555}"/>
                </a:ext>
              </a:extLst>
            </p:cNvPr>
            <p:cNvSpPr txBox="1"/>
            <p:nvPr userDrawn="1"/>
          </p:nvSpPr>
          <p:spPr>
            <a:xfrm>
              <a:off x="4330636" y="2030166"/>
              <a:ext cx="41179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Flanders Art Serif" panose="00000500000000000000" pitchFamily="50" charset="0"/>
                </a:rPr>
                <a:t>Alle sociale rechten op één handige plek</a:t>
              </a:r>
            </a:p>
          </p:txBody>
        </p:sp>
        <p:sp>
          <p:nvSpPr>
            <p:cNvPr id="17" name="Tekstvak 16">
              <a:extLst>
                <a:ext uri="{FF2B5EF4-FFF2-40B4-BE49-F238E27FC236}">
                  <a16:creationId xmlns:a16="http://schemas.microsoft.com/office/drawing/2014/main" id="{B17EE400-0BB1-3D00-347E-D06CFADDAE21}"/>
                </a:ext>
              </a:extLst>
            </p:cNvPr>
            <p:cNvSpPr txBox="1"/>
            <p:nvPr userDrawn="1"/>
          </p:nvSpPr>
          <p:spPr>
            <a:xfrm>
              <a:off x="4330835" y="2243313"/>
              <a:ext cx="2674011" cy="396241"/>
            </a:xfrm>
            <a:prstGeom prst="rect">
              <a:avLst/>
            </a:prstGeom>
            <a:noFill/>
          </p:spPr>
          <p:txBody>
            <a:bodyPr wrap="square" rtlCol="0" anchor="b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sz="1400" dirty="0">
                  <a:solidFill>
                    <a:schemeClr val="bg1"/>
                  </a:solidFill>
                  <a:latin typeface="Flanders Art Sans" panose="00000500000000000000" pitchFamily="50" charset="0"/>
                </a:rPr>
                <a:t>	 rechtenverkenner@vlaanderen.be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1902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482400"/>
            <a:ext cx="8179740" cy="4212000"/>
          </a:xfrm>
        </p:spPr>
        <p:txBody>
          <a:bodyPr anchor="ctr" anchorCtr="0"/>
          <a:lstStyle>
            <a:lvl1pPr algn="l">
              <a:defRPr sz="540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pic>
        <p:nvPicPr>
          <p:cNvPr id="9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30965462-D43A-4FC9-B987-05E1AE56D5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1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4BA794C2-5FEC-4778-B64E-BFABC5C36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713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2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29" y="482400"/>
            <a:ext cx="8179739" cy="4212000"/>
          </a:xfrm>
        </p:spPr>
        <p:txBody>
          <a:bodyPr anchor="ctr" anchorCtr="0"/>
          <a:lstStyle>
            <a:lvl1pPr algn="l">
              <a:defRPr sz="540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pic>
        <p:nvPicPr>
          <p:cNvPr id="9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822D260-402D-4ED1-9B10-707D6C6E53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1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462D784-9BF2-4945-A357-6598E9B2DC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834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0D014F48-9826-43E8-99CE-3699C2B519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5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2FCCE03-DE5F-4877-AEDD-8807FD4591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5161529" cy="264489"/>
          </a:xfrm>
          <a:solidFill>
            <a:schemeClr val="accent1"/>
          </a:solidFill>
        </p:spPr>
        <p:txBody>
          <a:bodyPr lIns="144000" tIns="144000" rIns="144000" bIns="14400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482400"/>
            <a:ext cx="8640000" cy="3935541"/>
          </a:xfrm>
        </p:spPr>
        <p:txBody>
          <a:bodyPr anchor="ctr" anchorCtr="0">
            <a:noAutofit/>
          </a:bodyPr>
          <a:lstStyle>
            <a:lvl1pPr indent="0" algn="l">
              <a:lnSpc>
                <a:spcPts val="7200"/>
              </a:lnSpc>
              <a:defRPr sz="6000" b="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9126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E0B7D0F6-D1F6-4EAD-8062-6F9861DB9943}"/>
              </a:ext>
            </a:extLst>
          </p:cNvPr>
          <p:cNvCxnSpPr/>
          <p:nvPr userDrawn="1"/>
        </p:nvCxnSpPr>
        <p:spPr>
          <a:xfrm flipV="1">
            <a:off x="431074" y="0"/>
            <a:ext cx="1887583" cy="450720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29AFA346-EC9A-42F9-B8F5-0AA66845A51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180056"/>
            <a:ext cx="9144000" cy="222351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hoek 7">
            <a:extLst>
              <a:ext uri="{FF2B5EF4-FFF2-40B4-BE49-F238E27FC236}">
                <a16:creationId xmlns:a16="http://schemas.microsoft.com/office/drawing/2014/main" id="{DB52F864-33AA-4B58-823E-81D7D836FA3A}"/>
              </a:ext>
            </a:extLst>
          </p:cNvPr>
          <p:cNvSpPr/>
          <p:nvPr userDrawn="1"/>
        </p:nvSpPr>
        <p:spPr>
          <a:xfrm>
            <a:off x="0" y="4507200"/>
            <a:ext cx="9144000" cy="7487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917013"/>
            <a:ext cx="7416000" cy="3431964"/>
          </a:xfrm>
        </p:spPr>
        <p:txBody>
          <a:bodyPr anchor="b" anchorCtr="0">
            <a:noAutofit/>
          </a:bodyPr>
          <a:lstStyle>
            <a:lvl1pPr indent="0" algn="l">
              <a:lnSpc>
                <a:spcPts val="7200"/>
              </a:lnSpc>
              <a:defRPr sz="6600" b="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7416000" cy="264489"/>
          </a:xfrm>
        </p:spPr>
        <p:txBody>
          <a:bodyPr bIns="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00604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96ED9C84-48C4-4B0A-91F2-604AA7086543}"/>
              </a:ext>
            </a:extLst>
          </p:cNvPr>
          <p:cNvSpPr/>
          <p:nvPr userDrawn="1"/>
        </p:nvSpPr>
        <p:spPr>
          <a:xfrm>
            <a:off x="0" y="-217714"/>
            <a:ext cx="9144000" cy="2898866"/>
          </a:xfrm>
          <a:custGeom>
            <a:avLst/>
            <a:gdLst>
              <a:gd name="connsiteX0" fmla="*/ 0 w 9144000"/>
              <a:gd name="connsiteY0" fmla="*/ 0 h 2898866"/>
              <a:gd name="connsiteX1" fmla="*/ 9144000 w 9144000"/>
              <a:gd name="connsiteY1" fmla="*/ 0 h 2898866"/>
              <a:gd name="connsiteX2" fmla="*/ 9144000 w 9144000"/>
              <a:gd name="connsiteY2" fmla="*/ 635366 h 2898866"/>
              <a:gd name="connsiteX3" fmla="*/ 9144000 w 9144000"/>
              <a:gd name="connsiteY3" fmla="*/ 701014 h 2898866"/>
              <a:gd name="connsiteX4" fmla="*/ 9144000 w 9144000"/>
              <a:gd name="connsiteY4" fmla="*/ 955249 h 2898866"/>
              <a:gd name="connsiteX5" fmla="*/ 0 w 9144000"/>
              <a:gd name="connsiteY5" fmla="*/ 2898866 h 2898866"/>
              <a:gd name="connsiteX6" fmla="*/ 0 w 9144000"/>
              <a:gd name="connsiteY6" fmla="*/ 701014 h 2898866"/>
              <a:gd name="connsiteX7" fmla="*/ 0 w 9144000"/>
              <a:gd name="connsiteY7" fmla="*/ 635366 h 289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2898866">
                <a:moveTo>
                  <a:pt x="0" y="0"/>
                </a:moveTo>
                <a:lnTo>
                  <a:pt x="9144000" y="0"/>
                </a:lnTo>
                <a:lnTo>
                  <a:pt x="9144000" y="635366"/>
                </a:lnTo>
                <a:lnTo>
                  <a:pt x="9144000" y="701014"/>
                </a:lnTo>
                <a:lnTo>
                  <a:pt x="9144000" y="955249"/>
                </a:lnTo>
                <a:lnTo>
                  <a:pt x="0" y="2898866"/>
                </a:lnTo>
                <a:lnTo>
                  <a:pt x="0" y="701014"/>
                </a:lnTo>
                <a:lnTo>
                  <a:pt x="0" y="63536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215999"/>
            <a:ext cx="6208830" cy="3783571"/>
          </a:xfrm>
        </p:spPr>
        <p:txBody>
          <a:bodyPr anchor="ctr" anchorCtr="0">
            <a:noAutofit/>
          </a:bodyPr>
          <a:lstStyle>
            <a:lvl1pPr indent="0" algn="l">
              <a:lnSpc>
                <a:spcPts val="8000"/>
              </a:lnSpc>
              <a:defRPr sz="8000" b="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315468"/>
            <a:ext cx="6480000" cy="522000"/>
          </a:xfrm>
          <a:solidFill>
            <a:schemeClr val="accent1"/>
          </a:solidFill>
        </p:spPr>
        <p:txBody>
          <a:bodyPr lIns="144000" tIns="144000" rIns="144000" bIns="14400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739542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405797-A25D-0965-5FCA-A3D84DD0C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D688A1-971B-0DCD-A4ED-21E579E9D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000" y="1404000"/>
            <a:ext cx="8136665" cy="3276000"/>
          </a:xfrm>
        </p:spPr>
        <p:txBody>
          <a:bodyPr/>
          <a:lstStyle/>
          <a:p>
            <a:pPr lvl="0"/>
            <a:r>
              <a:rPr lang="nl-NL" dirty="0"/>
              <a:t>Klikken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378260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klein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052009-0BFB-C4CA-402B-50EE0B4B95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EE3E193-F039-8366-2906-7DD3599815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999" y="1404000"/>
            <a:ext cx="5799425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61BA5D-8766-EAB5-0AEF-9D7AB87DD5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67476" y="1404000"/>
            <a:ext cx="2191190" cy="3276000"/>
          </a:xfrm>
        </p:spPr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73435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eperen 15"/>
          <p:cNvGrpSpPr/>
          <p:nvPr userDrawn="1"/>
        </p:nvGrpSpPr>
        <p:grpSpPr>
          <a:xfrm>
            <a:off x="289171" y="222197"/>
            <a:ext cx="6033505" cy="4699106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endParaRPr>
            </a:p>
          </p:txBody>
        </p:sp>
      </p:grpSp>
      <p:sp>
        <p:nvSpPr>
          <p:cNvPr id="5" name="Titel 1">
            <a:extLst>
              <a:ext uri="{FF2B5EF4-FFF2-40B4-BE49-F238E27FC236}">
                <a16:creationId xmlns:a16="http://schemas.microsoft.com/office/drawing/2014/main" id="{8D8E21A2-B4E8-EAFE-68CC-A725198428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300" y="1409699"/>
            <a:ext cx="4292600" cy="2794377"/>
          </a:xfrm>
        </p:spPr>
        <p:txBody>
          <a:bodyPr anchor="ctr"/>
          <a:lstStyle>
            <a:lvl1pPr>
              <a:defRPr>
                <a:solidFill>
                  <a:srgbClr val="EEEEE7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C23BED59-030C-0FDB-0E1D-5E30D85D52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300" y="4401101"/>
            <a:ext cx="4667250" cy="323178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800">
                <a:solidFill>
                  <a:schemeClr val="accent6"/>
                </a:solidFill>
                <a:latin typeface="Flanders Art Sans Medium" panose="000006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KLIK OM TE BEWERKEN</a:t>
            </a:r>
            <a:endParaRPr lang="nl-BE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BEAECDF-0682-9331-2E81-E41ECBA692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23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grot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CD5E23-E413-E3BE-B86D-6475F6A6E7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521200"/>
            <a:ext cx="4291300" cy="792000"/>
          </a:xfrm>
        </p:spPr>
        <p:txBody>
          <a:bodyPr/>
          <a:lstStyle/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62237D8A-EB00-C135-48F0-753E2496EB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78400" y="901700"/>
            <a:ext cx="3679825" cy="3721100"/>
          </a:xfrm>
        </p:spPr>
        <p:txBody>
          <a:bodyPr/>
          <a:lstStyle/>
          <a:p>
            <a:endParaRPr lang="nl-BE"/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E27FFE16-6221-6BA8-3071-CD694B6C04D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2000" y="1404000"/>
            <a:ext cx="42913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10196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9041E8-3E5A-8096-858D-6AC62EE507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FE9064C-3FF6-F5F5-7A02-3A7FE81858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2288" y="1404000"/>
            <a:ext cx="3960000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1404000"/>
            <a:ext cx="39600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497804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itel-kolom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807720"/>
            <a:ext cx="3960000" cy="381438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9375713-0BD4-DB58-E0BF-23E8DB6293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616425"/>
            <a:ext cx="3960000" cy="4005675"/>
          </a:xfrm>
        </p:spPr>
        <p:txBody>
          <a:bodyPr anchor="ctr"/>
          <a:lstStyle>
            <a:lvl1pPr>
              <a:defRPr sz="5400" b="0" baseline="0"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6635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4583E9AF-989F-5BE4-E3E1-D5936BCEB5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5405797-A25D-0965-5FCA-A3D84DD0C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D688A1-971B-0DCD-A4ED-21E579E9D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000" y="1404000"/>
            <a:ext cx="8136665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214579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kleine afbeelding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B42A5A11-AB86-9757-58FB-7108BCBEB0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7052009-0BFB-C4CA-402B-50EE0B4B95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EE3E193-F039-8366-2906-7DD3599815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999" y="1404000"/>
            <a:ext cx="5799425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61BA5D-8766-EAB5-0AEF-9D7AB87DD5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67476" y="1404000"/>
            <a:ext cx="2191190" cy="3276000"/>
          </a:xfrm>
        </p:spPr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530204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grote afbeelding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E7DBADA8-508C-E4D1-7D66-A073B67735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BCD5E23-E413-E3BE-B86D-6475F6A6E7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521200"/>
            <a:ext cx="4291300" cy="792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62237D8A-EB00-C135-48F0-753E2496EB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78400" y="901700"/>
            <a:ext cx="3679825" cy="3778300"/>
          </a:xfrm>
        </p:spPr>
        <p:txBody>
          <a:bodyPr/>
          <a:lstStyle/>
          <a:p>
            <a:endParaRPr lang="nl-BE"/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E27FFE16-6221-6BA8-3071-CD694B6C04D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2000" y="1404000"/>
            <a:ext cx="42913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71704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wee kolommen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FE9064C-3FF6-F5F5-7A02-3A7FE81858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2288" y="1404000"/>
            <a:ext cx="3960000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1404000"/>
            <a:ext cx="39600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6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2C84B829-655F-0DE6-1BCB-143B4DFB03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A9041E8-3E5A-8096-858D-6AC62EE507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715185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itel-kolom_blauwpatro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807720"/>
            <a:ext cx="3960000" cy="381438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6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2C84B829-655F-0DE6-1BCB-143B4DFB03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D9375713-0BD4-DB58-E0BF-23E8DB6293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616425"/>
            <a:ext cx="3960000" cy="4005675"/>
          </a:xfrm>
        </p:spPr>
        <p:txBody>
          <a:bodyPr anchor="ctr"/>
          <a:lstStyle>
            <a:lvl1pPr>
              <a:defRPr sz="5400" b="0" baseline="0"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217934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Star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rapezium 11">
            <a:extLst>
              <a:ext uri="{FF2B5EF4-FFF2-40B4-BE49-F238E27FC236}">
                <a16:creationId xmlns:a16="http://schemas.microsoft.com/office/drawing/2014/main" id="{367C497B-0E5A-302A-56C6-26A505C7B49D}"/>
              </a:ext>
            </a:extLst>
          </p:cNvPr>
          <p:cNvSpPr/>
          <p:nvPr userDrawn="1"/>
        </p:nvSpPr>
        <p:spPr>
          <a:xfrm>
            <a:off x="0" y="0"/>
            <a:ext cx="7093819" cy="5143500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520491 w 7614310"/>
              <a:gd name="connsiteY0" fmla="*/ 5143500 h 5143500"/>
              <a:gd name="connsiteX1" fmla="*/ 0 w 7614310"/>
              <a:gd name="connsiteY1" fmla="*/ 0 h 5143500"/>
              <a:gd name="connsiteX2" fmla="*/ 5840780 w 7614310"/>
              <a:gd name="connsiteY2" fmla="*/ 0 h 5143500"/>
              <a:gd name="connsiteX3" fmla="*/ 7614310 w 7614310"/>
              <a:gd name="connsiteY3" fmla="*/ 5143500 h 5143500"/>
              <a:gd name="connsiteX4" fmla="*/ 520491 w 7614310"/>
              <a:gd name="connsiteY4" fmla="*/ 5143500 h 5143500"/>
              <a:gd name="connsiteX0" fmla="*/ 0 w 7093819"/>
              <a:gd name="connsiteY0" fmla="*/ 5143500 h 5143500"/>
              <a:gd name="connsiteX1" fmla="*/ 877 w 7093819"/>
              <a:gd name="connsiteY1" fmla="*/ 0 h 5143500"/>
              <a:gd name="connsiteX2" fmla="*/ 5320289 w 7093819"/>
              <a:gd name="connsiteY2" fmla="*/ 0 h 5143500"/>
              <a:gd name="connsiteX3" fmla="*/ 7093819 w 7093819"/>
              <a:gd name="connsiteY3" fmla="*/ 5143500 h 5143500"/>
              <a:gd name="connsiteX4" fmla="*/ 0 w 7093819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93819" h="5143500">
                <a:moveTo>
                  <a:pt x="0" y="5143500"/>
                </a:moveTo>
                <a:cubicBezTo>
                  <a:pt x="292" y="3429000"/>
                  <a:pt x="585" y="1714500"/>
                  <a:pt x="877" y="0"/>
                </a:cubicBezTo>
                <a:lnTo>
                  <a:pt x="5320289" y="0"/>
                </a:lnTo>
                <a:lnTo>
                  <a:pt x="7093819" y="5143500"/>
                </a:lnTo>
                <a:lnTo>
                  <a:pt x="0" y="51435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CD348C9-0002-F7B8-D2D1-1D69721C34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5295" y="216000"/>
            <a:ext cx="1795854" cy="70101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A369A57-5E27-FD67-73C9-BD75837429AD}"/>
              </a:ext>
            </a:extLst>
          </p:cNvPr>
          <p:cNvSpPr txBox="1"/>
          <p:nvPr userDrawn="1"/>
        </p:nvSpPr>
        <p:spPr>
          <a:xfrm>
            <a:off x="6925993" y="4592987"/>
            <a:ext cx="2011681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>
              <a:tabLst>
                <a:tab pos="8281988" algn="r"/>
              </a:tabLst>
            </a:pPr>
            <a:r>
              <a:rPr lang="nl-BE" sz="1600" dirty="0">
                <a:solidFill>
                  <a:schemeClr val="accent1"/>
                </a:solidFill>
                <a:latin typeface="Flanders Art Sans Medium" panose="00000600000000000000" pitchFamily="50" charset="0"/>
              </a:rPr>
              <a:t>	departementzorg.be</a:t>
            </a:r>
          </a:p>
        </p:txBody>
      </p:sp>
      <p:grpSp>
        <p:nvGrpSpPr>
          <p:cNvPr id="17" name="Groep 16">
            <a:extLst>
              <a:ext uri="{FF2B5EF4-FFF2-40B4-BE49-F238E27FC236}">
                <a16:creationId xmlns:a16="http://schemas.microsoft.com/office/drawing/2014/main" id="{97A5BF1B-43AA-48C0-0B35-163BE80ADCC6}"/>
              </a:ext>
            </a:extLst>
          </p:cNvPr>
          <p:cNvGrpSpPr/>
          <p:nvPr userDrawn="1"/>
        </p:nvGrpSpPr>
        <p:grpSpPr>
          <a:xfrm>
            <a:off x="1985768" y="1047145"/>
            <a:ext cx="4328789" cy="3049211"/>
            <a:chOff x="1985768" y="1047145"/>
            <a:chExt cx="4328789" cy="3049211"/>
          </a:xfrm>
        </p:grpSpPr>
        <p:pic>
          <p:nvPicPr>
            <p:cNvPr id="14" name="Picture 10">
              <a:extLst>
                <a:ext uri="{FF2B5EF4-FFF2-40B4-BE49-F238E27FC236}">
                  <a16:creationId xmlns:a16="http://schemas.microsoft.com/office/drawing/2014/main" id="{73116936-1A25-BE29-97F6-A0F1DDF1170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"/>
            <a:stretch/>
          </p:blipFill>
          <p:spPr bwMode="auto">
            <a:xfrm>
              <a:off x="1985768" y="1915442"/>
              <a:ext cx="1897020" cy="1242108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7347A59B-8B5C-FBA2-8809-1FB7F31E32F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6862" y="3272236"/>
              <a:ext cx="1235925" cy="824120"/>
            </a:xfrm>
            <a:prstGeom prst="flowChartAlternateProcess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EBD68462-ABBA-4690-BE76-BA283DD59C0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88947" y="2960936"/>
              <a:ext cx="2003103" cy="96440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>
              <a:extLst>
                <a:ext uri="{FF2B5EF4-FFF2-40B4-BE49-F238E27FC236}">
                  <a16:creationId xmlns:a16="http://schemas.microsoft.com/office/drawing/2014/main" id="{CF59FCE9-45D6-AC02-28A6-2937087F3E0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278" y="1047145"/>
              <a:ext cx="1132509" cy="753611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8">
              <a:extLst>
                <a:ext uri="{FF2B5EF4-FFF2-40B4-BE49-F238E27FC236}">
                  <a16:creationId xmlns:a16="http://schemas.microsoft.com/office/drawing/2014/main" id="{D83396AA-5092-DE01-284C-D6D24519F0B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5810" y="1389562"/>
              <a:ext cx="978747" cy="1468121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2">
              <a:extLst>
                <a:ext uri="{FF2B5EF4-FFF2-40B4-BE49-F238E27FC236}">
                  <a16:creationId xmlns:a16="http://schemas.microsoft.com/office/drawing/2014/main" id="{B1840BBB-D3B1-3AA1-A785-6916B87D883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88947" y="1303937"/>
              <a:ext cx="1238469" cy="155374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7F07178-6607-47F0-BA22-4F7FA361F07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2945046" cy="5143500"/>
          </a:xfrm>
          <a:prstGeom prst="rect">
            <a:avLst/>
          </a:prstGeom>
          <a:noFill/>
        </p:spPr>
      </p:pic>
      <p:pic>
        <p:nvPicPr>
          <p:cNvPr id="8" name="Afbeelding 7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35233B8D-1CF0-EC2C-8915-F08CC8B107D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4390980"/>
            <a:ext cx="1543815" cy="39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032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Startdia_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87915" y="323499"/>
            <a:ext cx="4011846" cy="96440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indent="0" algn="ctr">
              <a:lnSpc>
                <a:spcPct val="100000"/>
              </a:lnSpc>
              <a:spcAft>
                <a:spcPts val="600"/>
              </a:spcAft>
              <a:defRPr sz="3200" b="0" cap="none">
                <a:solidFill>
                  <a:schemeClr val="bg1"/>
                </a:solidFill>
                <a:latin typeface="Flanders Art Sans Medium" panose="00000600000000000000" pitchFamily="50" charset="0"/>
              </a:defRPr>
            </a:lvl1pPr>
          </a:lstStyle>
          <a:p>
            <a:r>
              <a:rPr lang="nl-NL" dirty="0"/>
              <a:t>Vul titel in</a:t>
            </a:r>
            <a:endParaRPr lang="nl-BE" dirty="0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CC3A9CA7-8795-D420-CB83-C4997025F74D}"/>
              </a:ext>
            </a:extLst>
          </p:cNvPr>
          <p:cNvGrpSpPr/>
          <p:nvPr userDrawn="1"/>
        </p:nvGrpSpPr>
        <p:grpSpPr>
          <a:xfrm>
            <a:off x="0" y="0"/>
            <a:ext cx="8937674" cy="5143500"/>
            <a:chOff x="0" y="0"/>
            <a:chExt cx="8937674" cy="5143500"/>
          </a:xfrm>
        </p:grpSpPr>
        <p:sp>
          <p:nvSpPr>
            <p:cNvPr id="12" name="Trapezium 11">
              <a:extLst>
                <a:ext uri="{FF2B5EF4-FFF2-40B4-BE49-F238E27FC236}">
                  <a16:creationId xmlns:a16="http://schemas.microsoft.com/office/drawing/2014/main" id="{367C497B-0E5A-302A-56C6-26A505C7B49D}"/>
                </a:ext>
              </a:extLst>
            </p:cNvPr>
            <p:cNvSpPr/>
            <p:nvPr userDrawn="1"/>
          </p:nvSpPr>
          <p:spPr>
            <a:xfrm>
              <a:off x="0" y="0"/>
              <a:ext cx="7093819" cy="5143500"/>
            </a:xfrm>
            <a:custGeom>
              <a:avLst/>
              <a:gdLst>
                <a:gd name="connsiteX0" fmla="*/ 0 w 9387840"/>
                <a:gd name="connsiteY0" fmla="*/ 5143500 h 5143500"/>
                <a:gd name="connsiteX1" fmla="*/ 1773530 w 9387840"/>
                <a:gd name="connsiteY1" fmla="*/ 0 h 5143500"/>
                <a:gd name="connsiteX2" fmla="*/ 7614310 w 9387840"/>
                <a:gd name="connsiteY2" fmla="*/ 0 h 5143500"/>
                <a:gd name="connsiteX3" fmla="*/ 9387840 w 9387840"/>
                <a:gd name="connsiteY3" fmla="*/ 5143500 h 5143500"/>
                <a:gd name="connsiteX4" fmla="*/ 0 w 9387840"/>
                <a:gd name="connsiteY4" fmla="*/ 5143500 h 5143500"/>
                <a:gd name="connsiteX0" fmla="*/ 520491 w 7614310"/>
                <a:gd name="connsiteY0" fmla="*/ 5143500 h 5143500"/>
                <a:gd name="connsiteX1" fmla="*/ 0 w 7614310"/>
                <a:gd name="connsiteY1" fmla="*/ 0 h 5143500"/>
                <a:gd name="connsiteX2" fmla="*/ 5840780 w 7614310"/>
                <a:gd name="connsiteY2" fmla="*/ 0 h 5143500"/>
                <a:gd name="connsiteX3" fmla="*/ 7614310 w 7614310"/>
                <a:gd name="connsiteY3" fmla="*/ 5143500 h 5143500"/>
                <a:gd name="connsiteX4" fmla="*/ 520491 w 7614310"/>
                <a:gd name="connsiteY4" fmla="*/ 5143500 h 5143500"/>
                <a:gd name="connsiteX0" fmla="*/ 0 w 7093819"/>
                <a:gd name="connsiteY0" fmla="*/ 5143500 h 5143500"/>
                <a:gd name="connsiteX1" fmla="*/ 877 w 7093819"/>
                <a:gd name="connsiteY1" fmla="*/ 0 h 5143500"/>
                <a:gd name="connsiteX2" fmla="*/ 5320289 w 7093819"/>
                <a:gd name="connsiteY2" fmla="*/ 0 h 5143500"/>
                <a:gd name="connsiteX3" fmla="*/ 7093819 w 7093819"/>
                <a:gd name="connsiteY3" fmla="*/ 5143500 h 5143500"/>
                <a:gd name="connsiteX4" fmla="*/ 0 w 7093819"/>
                <a:gd name="connsiteY4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3819" h="5143500">
                  <a:moveTo>
                    <a:pt x="0" y="5143500"/>
                  </a:moveTo>
                  <a:cubicBezTo>
                    <a:pt x="292" y="3429000"/>
                    <a:pt x="585" y="1714500"/>
                    <a:pt x="877" y="0"/>
                  </a:cubicBezTo>
                  <a:lnTo>
                    <a:pt x="5320289" y="0"/>
                  </a:lnTo>
                  <a:lnTo>
                    <a:pt x="7093819" y="5143500"/>
                  </a:lnTo>
                  <a:lnTo>
                    <a:pt x="0" y="51435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/>
            </a:p>
          </p:txBody>
        </p: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D30627DC-B09C-B6AF-B19F-3AF17B6496FC}"/>
                </a:ext>
              </a:extLst>
            </p:cNvPr>
            <p:cNvGrpSpPr/>
            <p:nvPr userDrawn="1"/>
          </p:nvGrpSpPr>
          <p:grpSpPr>
            <a:xfrm>
              <a:off x="2138168" y="1508393"/>
              <a:ext cx="4328789" cy="3049211"/>
              <a:chOff x="2138168" y="1508393"/>
              <a:chExt cx="4328789" cy="3049211"/>
            </a:xfrm>
          </p:grpSpPr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F7FC9280-A7FE-9877-81A9-3A71B8F42FCB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99262" y="3733484"/>
                <a:ext cx="1235925" cy="824120"/>
              </a:xfrm>
              <a:prstGeom prst="flowChartAlternateProcess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67D87468-60F7-6BFC-F6F0-3EC7018FE632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4141347" y="3422184"/>
                <a:ext cx="2003103" cy="964406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>
                <a:extLst>
                  <a:ext uri="{FF2B5EF4-FFF2-40B4-BE49-F238E27FC236}">
                    <a16:creationId xmlns:a16="http://schemas.microsoft.com/office/drawing/2014/main" id="{A4A0F7F1-B5F5-CE38-3D7F-5AAD04E9D6D9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02678" y="1508393"/>
                <a:ext cx="1132509" cy="753611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>
                <a:extLst>
                  <a:ext uri="{FF2B5EF4-FFF2-40B4-BE49-F238E27FC236}">
                    <a16:creationId xmlns:a16="http://schemas.microsoft.com/office/drawing/2014/main" id="{724C1B16-6F32-5003-6046-85B295E6B08B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8210" y="1850810"/>
                <a:ext cx="978747" cy="1468121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4" name="Picture 10">
                <a:extLst>
                  <a:ext uri="{FF2B5EF4-FFF2-40B4-BE49-F238E27FC236}">
                    <a16:creationId xmlns:a16="http://schemas.microsoft.com/office/drawing/2014/main" id="{69EA3F13-B6B1-EC5D-0D8F-BDFBB8A1357D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-1"/>
              <a:stretch/>
            </p:blipFill>
            <p:spPr bwMode="auto">
              <a:xfrm>
                <a:off x="2138168" y="2376690"/>
                <a:ext cx="1897020" cy="1242108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>
                <a:extLst>
                  <a:ext uri="{FF2B5EF4-FFF2-40B4-BE49-F238E27FC236}">
                    <a16:creationId xmlns:a16="http://schemas.microsoft.com/office/drawing/2014/main" id="{37F3ACE0-500F-D58B-32E0-DA850E9E1C29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4141347" y="1765185"/>
                <a:ext cx="1238469" cy="1553746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D7F07178-6607-47F0-BA22-4F7FA361F0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0" y="0"/>
              <a:ext cx="2945046" cy="5143500"/>
            </a:xfrm>
            <a:prstGeom prst="rect">
              <a:avLst/>
            </a:prstGeom>
            <a:noFill/>
          </p:spPr>
        </p:pic>
        <p:pic>
          <p:nvPicPr>
            <p:cNvPr id="8" name="Afbeelding 7" descr="Afbeelding met tekst, Lettertype, Graphics, grafische vormgeving&#10;&#10;Door AI gegenereerde inhoud is mogelijk onjuist.">
              <a:extLst>
                <a:ext uri="{FF2B5EF4-FFF2-40B4-BE49-F238E27FC236}">
                  <a16:creationId xmlns:a16="http://schemas.microsoft.com/office/drawing/2014/main" id="{35233B8D-1CF0-EC2C-8915-F08CC8B107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00" y="4390980"/>
              <a:ext cx="1543815" cy="396241"/>
            </a:xfrm>
            <a:prstGeom prst="rect">
              <a:avLst/>
            </a:prstGeom>
          </p:spPr>
        </p:pic>
        <p:pic>
          <p:nvPicPr>
            <p:cNvPr id="3" name="Afbeelding 2">
              <a:extLst>
                <a:ext uri="{FF2B5EF4-FFF2-40B4-BE49-F238E27FC236}">
                  <a16:creationId xmlns:a16="http://schemas.microsoft.com/office/drawing/2014/main" id="{ECD348C9-0002-F7B8-D2D1-1D69721C34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25295" y="216000"/>
              <a:ext cx="1795854" cy="701013"/>
            </a:xfrm>
            <a:prstGeom prst="rect">
              <a:avLst/>
            </a:prstGeom>
          </p:spPr>
        </p:pic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AA369A57-5E27-FD67-73C9-BD75837429AD}"/>
                </a:ext>
              </a:extLst>
            </p:cNvPr>
            <p:cNvSpPr txBox="1"/>
            <p:nvPr userDrawn="1"/>
          </p:nvSpPr>
          <p:spPr>
            <a:xfrm>
              <a:off x="6925993" y="4592987"/>
              <a:ext cx="2011681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b" anchorCtr="0">
              <a:spAutoFit/>
            </a:bodyPr>
            <a:lstStyle/>
            <a:p>
              <a:pPr algn="r">
                <a:tabLst>
                  <a:tab pos="8281988" algn="r"/>
                </a:tabLst>
              </a:pPr>
              <a:r>
                <a:rPr lang="nl-BE" sz="1600" dirty="0">
                  <a:solidFill>
                    <a:schemeClr val="accent1"/>
                  </a:solidFill>
                  <a:latin typeface="Flanders Art Sans Medium" panose="00000600000000000000" pitchFamily="50" charset="0"/>
                </a:rPr>
                <a:t>	departementzorg.be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513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FAC9C5C4-E720-8A84-AADB-7474BAFF06B5}"/>
              </a:ext>
            </a:extLst>
          </p:cNvPr>
          <p:cNvSpPr/>
          <p:nvPr userDrawn="1"/>
        </p:nvSpPr>
        <p:spPr>
          <a:xfrm>
            <a:off x="-2" y="0"/>
            <a:ext cx="4072910" cy="5151871"/>
          </a:xfrm>
          <a:custGeom>
            <a:avLst/>
            <a:gdLst>
              <a:gd name="connsiteX0" fmla="*/ 0 w 4072910"/>
              <a:gd name="connsiteY0" fmla="*/ 0 h 5135569"/>
              <a:gd name="connsiteX1" fmla="*/ 2304591 w 4072910"/>
              <a:gd name="connsiteY1" fmla="*/ 0 h 5135569"/>
              <a:gd name="connsiteX2" fmla="*/ 4072910 w 4072910"/>
              <a:gd name="connsiteY2" fmla="*/ 5135569 h 5135569"/>
              <a:gd name="connsiteX3" fmla="*/ 0 w 4072910"/>
              <a:gd name="connsiteY3" fmla="*/ 5135569 h 5135569"/>
              <a:gd name="connsiteX4" fmla="*/ 0 w 4072910"/>
              <a:gd name="connsiteY4" fmla="*/ 0 h 5135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2910" h="5135569">
                <a:moveTo>
                  <a:pt x="0" y="0"/>
                </a:moveTo>
                <a:lnTo>
                  <a:pt x="2304591" y="0"/>
                </a:lnTo>
                <a:lnTo>
                  <a:pt x="4072910" y="5135569"/>
                </a:lnTo>
                <a:lnTo>
                  <a:pt x="0" y="5135569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2BBCC9A5-69B3-7A5D-7FEE-BB4453BDD7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8000" y="4335889"/>
            <a:ext cx="3379539" cy="380700"/>
          </a:xfrm>
        </p:spPr>
        <p:txBody>
          <a:bodyPr bIns="0" anchor="b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C16F7E-98DB-3F28-06AC-E6CC9DB2C7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01" y="1142126"/>
            <a:ext cx="7477256" cy="2863344"/>
          </a:xfrm>
        </p:spPr>
        <p:txBody>
          <a:bodyPr anchor="ctr" anchorCtr="0"/>
          <a:lstStyle>
            <a:lvl1pPr>
              <a:lnSpc>
                <a:spcPct val="100000"/>
              </a:lnSpc>
              <a:defRPr sz="6000">
                <a:solidFill>
                  <a:schemeClr val="accent6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150E6BD-AC80-6EC9-DFE4-C247DDC5D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087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dia1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19E3EF8F-1210-B1AE-D090-47C1C52F2AC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D5E59A9-4FF7-3E2A-37D3-09F65C885B95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2F9E41C-8DD2-7AD9-1C0C-6D532940FC36}"/>
              </a:ext>
            </a:extLst>
          </p:cNvPr>
          <p:cNvSpPr txBox="1">
            <a:spLocks/>
          </p:cNvSpPr>
          <p:nvPr userDrawn="1"/>
        </p:nvSpPr>
        <p:spPr>
          <a:xfrm>
            <a:off x="522000" y="521200"/>
            <a:ext cx="8208000" cy="69249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500" b="0" i="0" kern="1200" cap="all" baseline="0">
                <a:solidFill>
                  <a:schemeClr val="accent2"/>
                </a:solidFill>
                <a:latin typeface="FlandersArtSans-Bold" panose="00000800000000000000" pitchFamily="2" charset="0"/>
                <a:ea typeface="+mj-ea"/>
                <a:cs typeface="FlandersArtSans-Bold" panose="00000800000000000000" pitchFamily="2" charset="0"/>
              </a:defRPr>
            </a:lvl1pPr>
          </a:lstStyle>
          <a:p>
            <a:r>
              <a:rPr lang="nl-BE" dirty="0"/>
              <a:t>De missie van </a:t>
            </a:r>
            <a:br>
              <a:rPr lang="nl-BE" dirty="0"/>
            </a:br>
            <a:r>
              <a:rPr lang="nl-BE" dirty="0"/>
              <a:t>het Departement Zorg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114D822C-6585-02EF-55B4-9422132D450F}"/>
              </a:ext>
            </a:extLst>
          </p:cNvPr>
          <p:cNvGrpSpPr/>
          <p:nvPr userDrawn="1"/>
        </p:nvGrpSpPr>
        <p:grpSpPr>
          <a:xfrm>
            <a:off x="245063" y="563731"/>
            <a:ext cx="9864316" cy="5143500"/>
            <a:chOff x="260303" y="548491"/>
            <a:chExt cx="9864316" cy="5143500"/>
          </a:xfrm>
        </p:grpSpPr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3C5064B5-730C-B72D-A03C-98DBFA271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8951" y="548491"/>
              <a:ext cx="7145668" cy="5143500"/>
            </a:xfrm>
            <a:prstGeom prst="rect">
              <a:avLst/>
            </a:prstGeom>
          </p:spPr>
        </p:pic>
        <p:cxnSp>
          <p:nvCxnSpPr>
            <p:cNvPr id="8" name="Rechte verbindingslijn 7">
              <a:extLst>
                <a:ext uri="{FF2B5EF4-FFF2-40B4-BE49-F238E27FC236}">
                  <a16:creationId xmlns:a16="http://schemas.microsoft.com/office/drawing/2014/main" id="{A097F00C-BEE9-1CB3-5177-5EA49887DA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303" y="3714820"/>
              <a:ext cx="3804439" cy="929583"/>
            </a:xfrm>
            <a:prstGeom prst="line">
              <a:avLst/>
            </a:prstGeom>
            <a:ln w="9525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2" name="Tekstvak 11">
            <a:extLst>
              <a:ext uri="{FF2B5EF4-FFF2-40B4-BE49-F238E27FC236}">
                <a16:creationId xmlns:a16="http://schemas.microsoft.com/office/drawing/2014/main" id="{042550E8-2AF9-55EA-A240-85F714B5D023}"/>
              </a:ext>
            </a:extLst>
          </p:cNvPr>
          <p:cNvSpPr txBox="1"/>
          <p:nvPr userDrawn="1"/>
        </p:nvSpPr>
        <p:spPr>
          <a:xfrm>
            <a:off x="1016000" y="1791620"/>
            <a:ext cx="4159250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None/>
              <a:tabLst>
                <a:tab pos="216000" algn="l"/>
              </a:tabLst>
              <a:defRPr/>
            </a:pPr>
            <a:r>
              <a:rPr kumimoji="0" lang="nl-NL" sz="2500" b="0" i="0" u="none" strike="noStrike" kern="1200" cap="none" spc="0" normalizeH="0" baseline="0" noProof="0" dirty="0">
                <a:ln>
                  <a:noFill/>
                </a:ln>
                <a:solidFill>
                  <a:srgbClr val="0F4C81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“Iedereen moet deel kunnen uitmaken van een gezonde en zorgzame samenleving.”</a:t>
            </a:r>
          </a:p>
        </p:txBody>
      </p:sp>
    </p:spTree>
    <p:extLst>
      <p:ext uri="{BB962C8B-B14F-4D97-AF65-F5344CB8AC3E}">
        <p14:creationId xmlns:p14="http://schemas.microsoft.com/office/powerpoint/2010/main" val="1792839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dia2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19E3EF8F-1210-B1AE-D090-47C1C52F2AC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D5E59A9-4FF7-3E2A-37D3-09F65C885B95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2F9E41C-8DD2-7AD9-1C0C-6D532940FC36}"/>
              </a:ext>
            </a:extLst>
          </p:cNvPr>
          <p:cNvSpPr txBox="1">
            <a:spLocks/>
          </p:cNvSpPr>
          <p:nvPr userDrawn="1"/>
        </p:nvSpPr>
        <p:spPr>
          <a:xfrm>
            <a:off x="522000" y="521200"/>
            <a:ext cx="8208000" cy="34624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500" b="0" i="0" kern="1200" cap="all" baseline="0">
                <a:solidFill>
                  <a:schemeClr val="accent2"/>
                </a:solidFill>
                <a:latin typeface="FlandersArtSans-Bold" panose="00000800000000000000" pitchFamily="2" charset="0"/>
                <a:ea typeface="+mj-ea"/>
                <a:cs typeface="FlandersArtSans-Bold" panose="00000800000000000000" pitchFamily="2" charset="0"/>
              </a:defRPr>
            </a:lvl1pPr>
          </a:lstStyle>
          <a:p>
            <a:r>
              <a:rPr lang="nl-BE" dirty="0"/>
              <a:t>Onze doelstellingen</a:t>
            </a:r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5539E16B-A01B-9A8F-4EBF-6BEEC43E1035}"/>
              </a:ext>
            </a:extLst>
          </p:cNvPr>
          <p:cNvGrpSpPr/>
          <p:nvPr userDrawn="1"/>
        </p:nvGrpSpPr>
        <p:grpSpPr>
          <a:xfrm>
            <a:off x="35940" y="2417793"/>
            <a:ext cx="9154232" cy="3248324"/>
            <a:chOff x="35940" y="2417793"/>
            <a:chExt cx="9154232" cy="3248324"/>
          </a:xfrm>
        </p:grpSpPr>
        <p:pic>
          <p:nvPicPr>
            <p:cNvPr id="21" name="Afbeelding 20" descr="Afbeelding met tekst, etiket&#10;&#10;Door AI gegenereerde inhoud is mogelijk onjuist.">
              <a:extLst>
                <a:ext uri="{FF2B5EF4-FFF2-40B4-BE49-F238E27FC236}">
                  <a16:creationId xmlns:a16="http://schemas.microsoft.com/office/drawing/2014/main" id="{4B36E232-FD46-EF7F-44E8-C7BAD8E4D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1070" y="2959548"/>
              <a:ext cx="3892293" cy="2640451"/>
            </a:xfrm>
            <a:prstGeom prst="rect">
              <a:avLst/>
            </a:prstGeom>
          </p:spPr>
        </p:pic>
        <p:pic>
          <p:nvPicPr>
            <p:cNvPr id="22" name="Afbeelding 21" descr="Afbeelding met tekst, Lettertype, schermopname, etiket&#10;&#10;Door AI gegenereerde inhoud is mogelijk onjuist.">
              <a:extLst>
                <a:ext uri="{FF2B5EF4-FFF2-40B4-BE49-F238E27FC236}">
                  <a16:creationId xmlns:a16="http://schemas.microsoft.com/office/drawing/2014/main" id="{D1D66A79-4C58-F2A4-D013-FD3A13BF9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152" y="2957452"/>
              <a:ext cx="3856020" cy="2615844"/>
            </a:xfrm>
            <a:prstGeom prst="rect">
              <a:avLst/>
            </a:prstGeom>
          </p:spPr>
        </p:pic>
        <p:pic>
          <p:nvPicPr>
            <p:cNvPr id="23" name="Afbeelding 22" descr="Afbeelding met tekst, schermopname&#10;&#10;Door AI gegenereerde inhoud is mogelijk onjuist.">
              <a:extLst>
                <a:ext uri="{FF2B5EF4-FFF2-40B4-BE49-F238E27FC236}">
                  <a16:creationId xmlns:a16="http://schemas.microsoft.com/office/drawing/2014/main" id="{66F1CFAD-9BEE-D076-B3A1-78955108A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40" y="2864629"/>
              <a:ext cx="4129678" cy="2801488"/>
            </a:xfrm>
            <a:prstGeom prst="rect">
              <a:avLst/>
            </a:prstGeom>
          </p:spPr>
        </p:pic>
        <p:pic>
          <p:nvPicPr>
            <p:cNvPr id="24" name="Afbeelding 23" descr="Afbeelding met tekst, schermopname, Lettertype, Graphics&#10;&#10;Door AI gegenereerde inhoud is mogelijk onjuist.">
              <a:extLst>
                <a:ext uri="{FF2B5EF4-FFF2-40B4-BE49-F238E27FC236}">
                  <a16:creationId xmlns:a16="http://schemas.microsoft.com/office/drawing/2014/main" id="{27B65753-2E7E-6F8A-4149-CD4F7E5BE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8942" y="3838042"/>
              <a:ext cx="1019656" cy="547466"/>
            </a:xfrm>
            <a:prstGeom prst="rect">
              <a:avLst/>
            </a:prstGeom>
          </p:spPr>
        </p:pic>
        <p:pic>
          <p:nvPicPr>
            <p:cNvPr id="25" name="Afbeelding 24" descr="Afbeelding met tekst, logo, Lettertype, Graphics&#10;&#10;Door AI gegenereerde inhoud is mogelijk onjuist.">
              <a:extLst>
                <a:ext uri="{FF2B5EF4-FFF2-40B4-BE49-F238E27FC236}">
                  <a16:creationId xmlns:a16="http://schemas.microsoft.com/office/drawing/2014/main" id="{8EFF2FB7-DCC0-9829-688F-ADD960715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2652" y="3359265"/>
              <a:ext cx="543271" cy="1011843"/>
            </a:xfrm>
            <a:prstGeom prst="rect">
              <a:avLst/>
            </a:prstGeom>
          </p:spPr>
        </p:pic>
        <p:pic>
          <p:nvPicPr>
            <p:cNvPr id="26" name="Afbeelding 25" descr="Afbeelding met tekst, logo, Graphics, symbool&#10;&#10;Door AI gegenereerde inhoud is mogelijk onjuist.">
              <a:extLst>
                <a:ext uri="{FF2B5EF4-FFF2-40B4-BE49-F238E27FC236}">
                  <a16:creationId xmlns:a16="http://schemas.microsoft.com/office/drawing/2014/main" id="{501363EB-B601-FB3F-3FE1-5ACCBD060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9686" y="2417793"/>
              <a:ext cx="543271" cy="1011843"/>
            </a:xfrm>
            <a:prstGeom prst="rect">
              <a:avLst/>
            </a:prstGeom>
          </p:spPr>
        </p:pic>
      </p:grpSp>
      <p:sp>
        <p:nvSpPr>
          <p:cNvPr id="29" name="Tekstvak 28">
            <a:extLst>
              <a:ext uri="{FF2B5EF4-FFF2-40B4-BE49-F238E27FC236}">
                <a16:creationId xmlns:a16="http://schemas.microsoft.com/office/drawing/2014/main" id="{05804A60-B46E-7F91-D4AD-C4998F5147F3}"/>
              </a:ext>
            </a:extLst>
          </p:cNvPr>
          <p:cNvSpPr txBox="1"/>
          <p:nvPr userDrawn="1"/>
        </p:nvSpPr>
        <p:spPr>
          <a:xfrm>
            <a:off x="1144072" y="1204565"/>
            <a:ext cx="7039945" cy="202363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versterken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mensen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 in hun gezondheid en welzijn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stimuleren een zorgzame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samenleving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 waarin </a:t>
            </a:r>
            <a:b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</a:b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iedereen mee kan 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-1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organiseren een kwaliteitsvol en toegankelijk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zorgaanbod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geven zelf het voorbeeld als een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zorgzame organisatie </a:t>
            </a:r>
            <a:b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</a:b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en een kwaliteitsvolle overheidsdienst</a:t>
            </a:r>
          </a:p>
        </p:txBody>
      </p:sp>
    </p:spTree>
    <p:extLst>
      <p:ext uri="{BB962C8B-B14F-4D97-AF65-F5344CB8AC3E}">
        <p14:creationId xmlns:p14="http://schemas.microsoft.com/office/powerpoint/2010/main" val="2114514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dia3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19E3EF8F-1210-B1AE-D090-47C1C52F2AC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D5E59A9-4FF7-3E2A-37D3-09F65C885B95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2F9E41C-8DD2-7AD9-1C0C-6D532940FC36}"/>
              </a:ext>
            </a:extLst>
          </p:cNvPr>
          <p:cNvSpPr txBox="1">
            <a:spLocks/>
          </p:cNvSpPr>
          <p:nvPr userDrawn="1"/>
        </p:nvSpPr>
        <p:spPr>
          <a:xfrm>
            <a:off x="522000" y="521200"/>
            <a:ext cx="8208000" cy="34624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500" b="0" i="0" kern="1200" cap="all" baseline="0">
                <a:solidFill>
                  <a:schemeClr val="accent2"/>
                </a:solidFill>
                <a:latin typeface="FlandersArtSans-Bold" panose="00000800000000000000" pitchFamily="2" charset="0"/>
                <a:ea typeface="+mj-ea"/>
                <a:cs typeface="FlandersArtSans-Bold" panose="00000800000000000000" pitchFamily="2" charset="0"/>
              </a:defRPr>
            </a:lvl1pPr>
          </a:lstStyle>
          <a:p>
            <a:r>
              <a:rPr lang="nl-BE" dirty="0"/>
              <a:t>Organogram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0525822-B576-89C6-0689-0773EC1927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4722" y="-94823"/>
            <a:ext cx="6146759" cy="5405829"/>
          </a:xfrm>
          <a:prstGeom prst="rect">
            <a:avLst/>
          </a:prstGeom>
        </p:spPr>
      </p:pic>
      <p:pic>
        <p:nvPicPr>
          <p:cNvPr id="4" name="Afbeelding 3" descr="Afbeelding met Lettertype, Graphics, grafische vormgeving, tekst&#10;&#10;Door AI gegenereerde inhoud is mogelijk onjuist.">
            <a:extLst>
              <a:ext uri="{FF2B5EF4-FFF2-40B4-BE49-F238E27FC236}">
                <a16:creationId xmlns:a16="http://schemas.microsoft.com/office/drawing/2014/main" id="{4A100E69-0E24-4549-A7D8-AB3273A32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4226059"/>
            <a:ext cx="1543815" cy="39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58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D7F07178-6607-47F0-BA22-4F7FA361F0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-7620"/>
            <a:ext cx="2945046" cy="515112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763519" y="1356361"/>
            <a:ext cx="5885181" cy="264414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indent="0" algn="l">
              <a:lnSpc>
                <a:spcPct val="100000"/>
              </a:lnSpc>
              <a:spcAft>
                <a:spcPts val="600"/>
              </a:spcAft>
              <a:defRPr sz="3000" b="0" cap="none">
                <a:solidFill>
                  <a:schemeClr val="accent1"/>
                </a:solidFill>
                <a:latin typeface="Flanders Art Sans Medium" panose="00000600000000000000" pitchFamily="50" charset="0"/>
              </a:defRPr>
            </a:lvl1pPr>
          </a:lstStyle>
          <a:p>
            <a:r>
              <a:rPr lang="nl-NL" dirty="0"/>
              <a:t>Vul contactgegevens in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14E75EE-2012-B2FA-A5E9-40263EB3BE10}"/>
              </a:ext>
            </a:extLst>
          </p:cNvPr>
          <p:cNvSpPr txBox="1"/>
          <p:nvPr userDrawn="1"/>
        </p:nvSpPr>
        <p:spPr>
          <a:xfrm>
            <a:off x="291058" y="4229101"/>
            <a:ext cx="8561884" cy="69840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l">
              <a:tabLst>
                <a:tab pos="8281988" algn="r"/>
              </a:tabLst>
            </a:pPr>
            <a:r>
              <a:rPr lang="nl-BE" dirty="0">
                <a:solidFill>
                  <a:schemeClr val="bg1"/>
                </a:solidFill>
                <a:latin typeface="Flanders Art Sans Medium" panose="00000600000000000000" pitchFamily="50" charset="0"/>
              </a:rPr>
              <a:t>	</a:t>
            </a:r>
            <a:r>
              <a:rPr lang="nl-BE" sz="1600" dirty="0">
                <a:solidFill>
                  <a:schemeClr val="bg1"/>
                </a:solidFill>
                <a:latin typeface="Flanders Art Sans Medium" panose="00000600000000000000" pitchFamily="50" charset="0"/>
              </a:rPr>
              <a:t>zorg@vlaanderen.be  -  departementzorg.be</a:t>
            </a:r>
            <a:endParaRPr lang="nl-BE" dirty="0">
              <a:solidFill>
                <a:schemeClr val="bg1"/>
              </a:solidFill>
              <a:latin typeface="Flanders Art Sans Medium" panose="00000600000000000000" pitchFamily="50" charset="0"/>
            </a:endParaRPr>
          </a:p>
        </p:txBody>
      </p:sp>
      <p:pic>
        <p:nvPicPr>
          <p:cNvPr id="8" name="Afbeelding 7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35233B8D-1CF0-EC2C-8915-F08CC8B107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72" y="4390980"/>
            <a:ext cx="1543815" cy="396241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ABAB03E-470A-B2D7-87D9-60E818C3F2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529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30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ep 12">
            <a:extLst>
              <a:ext uri="{FF2B5EF4-FFF2-40B4-BE49-F238E27FC236}">
                <a16:creationId xmlns:a16="http://schemas.microsoft.com/office/drawing/2014/main" id="{033C1CC1-1B54-9B9E-3050-CD2D52F52C41}"/>
              </a:ext>
            </a:extLst>
          </p:cNvPr>
          <p:cNvGrpSpPr/>
          <p:nvPr userDrawn="1"/>
        </p:nvGrpSpPr>
        <p:grpSpPr>
          <a:xfrm>
            <a:off x="-2" y="0"/>
            <a:ext cx="6639643" cy="51435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823B3DF5-33D6-D29B-5957-8D68FFE42610}"/>
                </a:ext>
              </a:extLst>
            </p:cNvPr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 Art Sans"/>
                <a:ea typeface="+mn-ea"/>
                <a:cs typeface="+mn-cs"/>
              </a:endParaRPr>
            </a:p>
          </p:txBody>
        </p:sp>
        <p:sp>
          <p:nvSpPr>
            <p:cNvPr id="15" name="Rechthoekige driehoek 14">
              <a:extLst>
                <a:ext uri="{FF2B5EF4-FFF2-40B4-BE49-F238E27FC236}">
                  <a16:creationId xmlns:a16="http://schemas.microsoft.com/office/drawing/2014/main" id="{4DE681BE-8649-76DD-08F9-6094C80F9AA9}"/>
                </a:ext>
              </a:extLst>
            </p:cNvPr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 Art Sans"/>
                <a:ea typeface="+mn-ea"/>
                <a:cs typeface="+mn-cs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C3D74FB-BBE0-A934-A8DC-BBF8DB884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296" y="388800"/>
            <a:ext cx="4636604" cy="1108158"/>
          </a:xfrm>
        </p:spPr>
        <p:txBody>
          <a:bodyPr/>
          <a:lstStyle>
            <a:lvl1pPr>
              <a:lnSpc>
                <a:spcPts val="3800"/>
              </a:lnSpc>
              <a:defRPr sz="3600"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16" name="Tijdelijke aanduiding voor inhoud 4">
            <a:extLst>
              <a:ext uri="{FF2B5EF4-FFF2-40B4-BE49-F238E27FC236}">
                <a16:creationId xmlns:a16="http://schemas.microsoft.com/office/drawing/2014/main" id="{396D7B04-78F1-2AF8-6B2F-B57ED120ED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78296" y="1644445"/>
            <a:ext cx="4175717" cy="3110255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2"/>
                </a:solidFill>
                <a:latin typeface="FlandersArtSans-Regular" panose="00000500000000000000" pitchFamily="2" charset="0"/>
              </a:defRPr>
            </a:lvl1pPr>
            <a:lvl2pPr>
              <a:defRPr sz="1800"/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610CDC0-2D11-1F5D-D6A1-02D65B4D3D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76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328E41E-A96A-4020-1A9B-A090454428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925362"/>
            <a:ext cx="5005250" cy="22252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54503D2-A93B-E655-86A6-277D9534B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2AD3B4-D906-4191-84FB-4FE613E48036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373636">
                    <a:tint val="75000"/>
                  </a:srgbClr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8541DC9-52B0-35DD-3949-B74DD9F584E2}"/>
              </a:ext>
            </a:extLst>
          </p:cNvPr>
          <p:cNvSpPr/>
          <p:nvPr userDrawn="1"/>
        </p:nvSpPr>
        <p:spPr>
          <a:xfrm>
            <a:off x="0" y="2880000"/>
            <a:ext cx="9144000" cy="2263500"/>
          </a:xfrm>
          <a:custGeom>
            <a:avLst/>
            <a:gdLst>
              <a:gd name="connsiteX0" fmla="*/ 9144000 w 9144000"/>
              <a:gd name="connsiteY0" fmla="*/ 0 h 2263500"/>
              <a:gd name="connsiteX1" fmla="*/ 9144000 w 9144000"/>
              <a:gd name="connsiteY1" fmla="*/ 2263500 h 2263500"/>
              <a:gd name="connsiteX2" fmla="*/ 0 w 9144000"/>
              <a:gd name="connsiteY2" fmla="*/ 2263500 h 2263500"/>
              <a:gd name="connsiteX3" fmla="*/ 0 w 9144000"/>
              <a:gd name="connsiteY3" fmla="*/ 1943617 h 2263500"/>
              <a:gd name="connsiteX4" fmla="*/ 9144000 w 9144000"/>
              <a:gd name="connsiteY4" fmla="*/ 0 h 226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63500">
                <a:moveTo>
                  <a:pt x="9144000" y="0"/>
                </a:moveTo>
                <a:lnTo>
                  <a:pt x="9144000" y="2263500"/>
                </a:lnTo>
                <a:lnTo>
                  <a:pt x="0" y="2263500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768B54E-92DB-5ABD-DEFF-404393A832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00011" y="1503757"/>
            <a:ext cx="7185892" cy="2846412"/>
          </a:xfrm>
        </p:spPr>
        <p:txBody>
          <a:bodyPr anchor="b"/>
          <a:lstStyle>
            <a:lvl1pPr algn="r">
              <a:lnSpc>
                <a:spcPts val="6000"/>
              </a:lnSpc>
              <a:defRPr sz="6000"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DDC11C3F-A902-31BB-3513-05E03BC109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33485" y="4468969"/>
            <a:ext cx="6452418" cy="404531"/>
          </a:xfrm>
        </p:spPr>
        <p:txBody>
          <a:bodyPr bIns="0" anchor="ctr" anchorCtr="0">
            <a:noAutofit/>
          </a:bodyPr>
          <a:lstStyle>
            <a:lvl1pPr marL="0" indent="0" algn="r">
              <a:lnSpc>
                <a:spcPts val="1760"/>
              </a:lnSpc>
              <a:buNone/>
              <a:defRPr sz="1800">
                <a:solidFill>
                  <a:schemeClr val="bg1"/>
                </a:solidFill>
                <a:latin typeface="Flanders Art Sans Medium" panose="000006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10404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jdelijke aanduiding voor afbeelding 9" descr="Afbeelding met binnen, hek&#10;&#10;Automatisch gegenereerde beschrijving">
            <a:extLst>
              <a:ext uri="{FF2B5EF4-FFF2-40B4-BE49-F238E27FC236}">
                <a16:creationId xmlns:a16="http://schemas.microsoft.com/office/drawing/2014/main" id="{A8BDEAA0-E0A8-4953-8A4B-43665F342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" t="37907" r="1742" b="40958"/>
          <a:stretch/>
        </p:blipFill>
        <p:spPr>
          <a:xfrm>
            <a:off x="0" y="2303463"/>
            <a:ext cx="9159875" cy="2840037"/>
          </a:xfrm>
          <a:custGeom>
            <a:avLst/>
            <a:gdLst>
              <a:gd name="connsiteX0" fmla="*/ 0 w 9144000"/>
              <a:gd name="connsiteY0" fmla="*/ 2839500 h 2839500"/>
              <a:gd name="connsiteX1" fmla="*/ 4572000 w 9144000"/>
              <a:gd name="connsiteY1" fmla="*/ 0 h 2839500"/>
              <a:gd name="connsiteX2" fmla="*/ 9144000 w 9144000"/>
              <a:gd name="connsiteY2" fmla="*/ 2839500 h 2839500"/>
              <a:gd name="connsiteX3" fmla="*/ 0 w 9144000"/>
              <a:gd name="connsiteY3" fmla="*/ 2839500 h 2839500"/>
              <a:gd name="connsiteX0" fmla="*/ 269582 w 9413582"/>
              <a:gd name="connsiteY0" fmla="*/ 2839500 h 2839500"/>
              <a:gd name="connsiteX1" fmla="*/ 301666 w 9413582"/>
              <a:gd name="connsiteY1" fmla="*/ 1273389 h 2839500"/>
              <a:gd name="connsiteX2" fmla="*/ 4841582 w 9413582"/>
              <a:gd name="connsiteY2" fmla="*/ 0 h 2839500"/>
              <a:gd name="connsiteX3" fmla="*/ 9413582 w 9413582"/>
              <a:gd name="connsiteY3" fmla="*/ 2839500 h 2839500"/>
              <a:gd name="connsiteX4" fmla="*/ 269582 w 9413582"/>
              <a:gd name="connsiteY4" fmla="*/ 2839500 h 2839500"/>
              <a:gd name="connsiteX0" fmla="*/ 0 w 9144000"/>
              <a:gd name="connsiteY0" fmla="*/ 2839500 h 2839500"/>
              <a:gd name="connsiteX1" fmla="*/ 32084 w 9144000"/>
              <a:gd name="connsiteY1" fmla="*/ 1273389 h 2839500"/>
              <a:gd name="connsiteX2" fmla="*/ 4572000 w 9144000"/>
              <a:gd name="connsiteY2" fmla="*/ 0 h 2839500"/>
              <a:gd name="connsiteX3" fmla="*/ 9144000 w 9144000"/>
              <a:gd name="connsiteY3" fmla="*/ 2839500 h 2839500"/>
              <a:gd name="connsiteX4" fmla="*/ 0 w 9144000"/>
              <a:gd name="connsiteY4" fmla="*/ 2839500 h 2839500"/>
              <a:gd name="connsiteX0" fmla="*/ 0 w 9144000"/>
              <a:gd name="connsiteY0" fmla="*/ 2839500 h 2839500"/>
              <a:gd name="connsiteX1" fmla="*/ 32084 w 9144000"/>
              <a:gd name="connsiteY1" fmla="*/ 1273389 h 2839500"/>
              <a:gd name="connsiteX2" fmla="*/ 4572000 w 9144000"/>
              <a:gd name="connsiteY2" fmla="*/ 0 h 2839500"/>
              <a:gd name="connsiteX3" fmla="*/ 9144000 w 9144000"/>
              <a:gd name="connsiteY3" fmla="*/ 2839500 h 2839500"/>
              <a:gd name="connsiteX4" fmla="*/ 0 w 9144000"/>
              <a:gd name="connsiteY4" fmla="*/ 2839500 h 2839500"/>
              <a:gd name="connsiteX0" fmla="*/ 112295 w 9256295"/>
              <a:gd name="connsiteY0" fmla="*/ 2839500 h 2839500"/>
              <a:gd name="connsiteX1" fmla="*/ 0 w 9256295"/>
              <a:gd name="connsiteY1" fmla="*/ 150442 h 2839500"/>
              <a:gd name="connsiteX2" fmla="*/ 4684295 w 9256295"/>
              <a:gd name="connsiteY2" fmla="*/ 0 h 2839500"/>
              <a:gd name="connsiteX3" fmla="*/ 9256295 w 9256295"/>
              <a:gd name="connsiteY3" fmla="*/ 2839500 h 2839500"/>
              <a:gd name="connsiteX4" fmla="*/ 112295 w 9256295"/>
              <a:gd name="connsiteY4" fmla="*/ 2839500 h 2839500"/>
              <a:gd name="connsiteX0" fmla="*/ 114534 w 9258534"/>
              <a:gd name="connsiteY0" fmla="*/ 2839500 h 2839500"/>
              <a:gd name="connsiteX1" fmla="*/ 2239 w 9258534"/>
              <a:gd name="connsiteY1" fmla="*/ 150442 h 2839500"/>
              <a:gd name="connsiteX2" fmla="*/ 4686534 w 9258534"/>
              <a:gd name="connsiteY2" fmla="*/ 0 h 2839500"/>
              <a:gd name="connsiteX3" fmla="*/ 9258534 w 9258534"/>
              <a:gd name="connsiteY3" fmla="*/ 2839500 h 2839500"/>
              <a:gd name="connsiteX4" fmla="*/ 114534 w 9258534"/>
              <a:gd name="connsiteY4" fmla="*/ 2839500 h 2839500"/>
              <a:gd name="connsiteX0" fmla="*/ 112295 w 9256295"/>
              <a:gd name="connsiteY0" fmla="*/ 2839500 h 2839500"/>
              <a:gd name="connsiteX1" fmla="*/ 0 w 9256295"/>
              <a:gd name="connsiteY1" fmla="*/ 150442 h 2839500"/>
              <a:gd name="connsiteX2" fmla="*/ 4684295 w 9256295"/>
              <a:gd name="connsiteY2" fmla="*/ 0 h 2839500"/>
              <a:gd name="connsiteX3" fmla="*/ 9256295 w 9256295"/>
              <a:gd name="connsiteY3" fmla="*/ 2839500 h 2839500"/>
              <a:gd name="connsiteX4" fmla="*/ 112295 w 9256295"/>
              <a:gd name="connsiteY4" fmla="*/ 2839500 h 2839500"/>
              <a:gd name="connsiteX0" fmla="*/ 48126 w 9192126"/>
              <a:gd name="connsiteY0" fmla="*/ 2839500 h 2839500"/>
              <a:gd name="connsiteX1" fmla="*/ 0 w 9192126"/>
              <a:gd name="connsiteY1" fmla="*/ 1722568 h 2839500"/>
              <a:gd name="connsiteX2" fmla="*/ 4620126 w 9192126"/>
              <a:gd name="connsiteY2" fmla="*/ 0 h 2839500"/>
              <a:gd name="connsiteX3" fmla="*/ 9192126 w 9192126"/>
              <a:gd name="connsiteY3" fmla="*/ 2839500 h 2839500"/>
              <a:gd name="connsiteX4" fmla="*/ 48126 w 9192126"/>
              <a:gd name="connsiteY4" fmla="*/ 2839500 h 2839500"/>
              <a:gd name="connsiteX0" fmla="*/ 48126 w 9208168"/>
              <a:gd name="connsiteY0" fmla="*/ 2839500 h 2839500"/>
              <a:gd name="connsiteX1" fmla="*/ 0 w 9208168"/>
              <a:gd name="connsiteY1" fmla="*/ 1722568 h 2839500"/>
              <a:gd name="connsiteX2" fmla="*/ 9208168 w 9208168"/>
              <a:gd name="connsiteY2" fmla="*/ 0 h 2839500"/>
              <a:gd name="connsiteX3" fmla="*/ 9192126 w 9208168"/>
              <a:gd name="connsiteY3" fmla="*/ 2839500 h 2839500"/>
              <a:gd name="connsiteX4" fmla="*/ 48126 w 9208168"/>
              <a:gd name="connsiteY4" fmla="*/ 2839500 h 2839500"/>
              <a:gd name="connsiteX0" fmla="*/ 48126 w 9208168"/>
              <a:gd name="connsiteY0" fmla="*/ 2839500 h 2839500"/>
              <a:gd name="connsiteX1" fmla="*/ 0 w 9208168"/>
              <a:gd name="connsiteY1" fmla="*/ 1722568 h 2839500"/>
              <a:gd name="connsiteX2" fmla="*/ 9208168 w 9208168"/>
              <a:gd name="connsiteY2" fmla="*/ 0 h 2839500"/>
              <a:gd name="connsiteX3" fmla="*/ 9192126 w 9208168"/>
              <a:gd name="connsiteY3" fmla="*/ 2839500 h 2839500"/>
              <a:gd name="connsiteX4" fmla="*/ 48126 w 9208168"/>
              <a:gd name="connsiteY4" fmla="*/ 2839500 h 2839500"/>
              <a:gd name="connsiteX0" fmla="*/ 0 w 9160042"/>
              <a:gd name="connsiteY0" fmla="*/ 2839500 h 2839500"/>
              <a:gd name="connsiteX1" fmla="*/ 26302 w 9160042"/>
              <a:gd name="connsiteY1" fmla="*/ 1775731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11316 w 9171358"/>
              <a:gd name="connsiteY0" fmla="*/ 2839500 h 2839500"/>
              <a:gd name="connsiteX1" fmla="*/ 37618 w 9171358"/>
              <a:gd name="connsiteY1" fmla="*/ 1775731 h 2839500"/>
              <a:gd name="connsiteX2" fmla="*/ 9171358 w 9171358"/>
              <a:gd name="connsiteY2" fmla="*/ 0 h 2839500"/>
              <a:gd name="connsiteX3" fmla="*/ 9155316 w 9171358"/>
              <a:gd name="connsiteY3" fmla="*/ 2839500 h 2839500"/>
              <a:gd name="connsiteX4" fmla="*/ 11316 w 9171358"/>
              <a:gd name="connsiteY4" fmla="*/ 2839500 h 2839500"/>
              <a:gd name="connsiteX0" fmla="*/ 18182 w 9178224"/>
              <a:gd name="connsiteY0" fmla="*/ 2839500 h 2839500"/>
              <a:gd name="connsiteX1" fmla="*/ 33851 w 9178224"/>
              <a:gd name="connsiteY1" fmla="*/ 2381786 h 2839500"/>
              <a:gd name="connsiteX2" fmla="*/ 9178224 w 9178224"/>
              <a:gd name="connsiteY2" fmla="*/ 0 h 2839500"/>
              <a:gd name="connsiteX3" fmla="*/ 9162182 w 9178224"/>
              <a:gd name="connsiteY3" fmla="*/ 2839500 h 2839500"/>
              <a:gd name="connsiteX4" fmla="*/ 18182 w 9178224"/>
              <a:gd name="connsiteY4" fmla="*/ 2839500 h 2839500"/>
              <a:gd name="connsiteX0" fmla="*/ 18182 w 9178224"/>
              <a:gd name="connsiteY0" fmla="*/ 2839500 h 2839500"/>
              <a:gd name="connsiteX1" fmla="*/ 33851 w 9178224"/>
              <a:gd name="connsiteY1" fmla="*/ 1967116 h 2839500"/>
              <a:gd name="connsiteX2" fmla="*/ 9178224 w 9178224"/>
              <a:gd name="connsiteY2" fmla="*/ 0 h 2839500"/>
              <a:gd name="connsiteX3" fmla="*/ 9162182 w 9178224"/>
              <a:gd name="connsiteY3" fmla="*/ 2839500 h 2839500"/>
              <a:gd name="connsiteX4" fmla="*/ 18182 w 9178224"/>
              <a:gd name="connsiteY4" fmla="*/ 2839500 h 2839500"/>
              <a:gd name="connsiteX0" fmla="*/ 8910 w 9168952"/>
              <a:gd name="connsiteY0" fmla="*/ 2839500 h 2839500"/>
              <a:gd name="connsiteX1" fmla="*/ 24579 w 9168952"/>
              <a:gd name="connsiteY1" fmla="*/ 1967116 h 2839500"/>
              <a:gd name="connsiteX2" fmla="*/ 9168952 w 9168952"/>
              <a:gd name="connsiteY2" fmla="*/ 0 h 2839500"/>
              <a:gd name="connsiteX3" fmla="*/ 9152910 w 9168952"/>
              <a:gd name="connsiteY3" fmla="*/ 2839500 h 2839500"/>
              <a:gd name="connsiteX4" fmla="*/ 8910 w 916895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0042" h="2839500">
                <a:moveTo>
                  <a:pt x="0" y="2839500"/>
                </a:moveTo>
                <a:cubicBezTo>
                  <a:pt x="5347" y="2237252"/>
                  <a:pt x="2097" y="2655055"/>
                  <a:pt x="15669" y="1967116"/>
                </a:cubicBezTo>
                <a:lnTo>
                  <a:pt x="9160042" y="0"/>
                </a:lnTo>
                <a:cubicBezTo>
                  <a:pt x="9154695" y="946500"/>
                  <a:pt x="9149347" y="1893000"/>
                  <a:pt x="9144000" y="2839500"/>
                </a:cubicBezTo>
                <a:lnTo>
                  <a:pt x="0" y="2839500"/>
                </a:lnTo>
                <a:close/>
              </a:path>
            </a:pathLst>
          </a:cu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B52F864-33AA-4B58-823E-81D7D836FA3A}"/>
              </a:ext>
            </a:extLst>
          </p:cNvPr>
          <p:cNvSpPr/>
          <p:nvPr userDrawn="1"/>
        </p:nvSpPr>
        <p:spPr>
          <a:xfrm>
            <a:off x="0" y="4507200"/>
            <a:ext cx="9144000" cy="8143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7416000" cy="264489"/>
          </a:xfrm>
        </p:spPr>
        <p:txBody>
          <a:bodyPr bIns="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09759511-BAED-A19D-0BB7-2BF9CDAE68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8001" y="1142999"/>
            <a:ext cx="6776334" cy="3172823"/>
          </a:xfrm>
        </p:spPr>
        <p:txBody>
          <a:bodyPr anchor="b" anchorCtr="0">
            <a:noAutofit/>
          </a:bodyPr>
          <a:lstStyle>
            <a:lvl1pPr indent="0" algn="l">
              <a:lnSpc>
                <a:spcPts val="7200"/>
              </a:lnSpc>
              <a:defRPr sz="6600" b="0"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99532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994DF399-C47F-862E-54B1-4285600808DD}"/>
              </a:ext>
            </a:extLst>
          </p:cNvPr>
          <p:cNvSpPr/>
          <p:nvPr userDrawn="1"/>
        </p:nvSpPr>
        <p:spPr>
          <a:xfrm>
            <a:off x="0" y="3528000"/>
            <a:ext cx="9144000" cy="161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8B9EADF2-4577-825B-6CFD-18FA720E7F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7999" y="1143001"/>
            <a:ext cx="6752881" cy="3337560"/>
          </a:xfrm>
        </p:spPr>
        <p:txBody>
          <a:bodyPr anchor="b" anchorCtr="0">
            <a:noAutofit/>
          </a:bodyPr>
          <a:lstStyle>
            <a:lvl1pPr indent="0" algn="l">
              <a:lnSpc>
                <a:spcPts val="6600"/>
              </a:lnSpc>
              <a:defRPr sz="6600" b="0">
                <a:solidFill>
                  <a:schemeClr val="accent6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81772F24-EC2C-6109-EC64-8B1FE425FD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8000" y="4644000"/>
            <a:ext cx="7164000" cy="443155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8401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ezium 10">
            <a:extLst>
              <a:ext uri="{FF2B5EF4-FFF2-40B4-BE49-F238E27FC236}">
                <a16:creationId xmlns:a16="http://schemas.microsoft.com/office/drawing/2014/main" id="{48FCCC40-EC79-E9BE-DE3C-7CDFB701D06A}"/>
              </a:ext>
            </a:extLst>
          </p:cNvPr>
          <p:cNvSpPr/>
          <p:nvPr userDrawn="1"/>
        </p:nvSpPr>
        <p:spPr>
          <a:xfrm>
            <a:off x="-2994" y="-3604"/>
            <a:ext cx="29788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2 w 6569235"/>
              <a:gd name="connsiteY0" fmla="*/ 5146675 h 5146675"/>
              <a:gd name="connsiteX1" fmla="*/ 3590425 w 6569235"/>
              <a:gd name="connsiteY1" fmla="*/ 12700 h 5146675"/>
              <a:gd name="connsiteX2" fmla="*/ 4795705 w 6569235"/>
              <a:gd name="connsiteY2" fmla="*/ 0 h 5146675"/>
              <a:gd name="connsiteX3" fmla="*/ 6569235 w 6569235"/>
              <a:gd name="connsiteY3" fmla="*/ 5143500 h 5146675"/>
              <a:gd name="connsiteX4" fmla="*/ 2 w 6569235"/>
              <a:gd name="connsiteY4" fmla="*/ 5146675 h 5146675"/>
              <a:gd name="connsiteX0" fmla="*/ 16377 w 2978810"/>
              <a:gd name="connsiteY0" fmla="*/ 5146675 h 5146675"/>
              <a:gd name="connsiteX1" fmla="*/ 0 w 2978810"/>
              <a:gd name="connsiteY1" fmla="*/ 12700 h 5146675"/>
              <a:gd name="connsiteX2" fmla="*/ 1205280 w 2978810"/>
              <a:gd name="connsiteY2" fmla="*/ 0 h 5146675"/>
              <a:gd name="connsiteX3" fmla="*/ 2978810 w 2978810"/>
              <a:gd name="connsiteY3" fmla="*/ 5143500 h 5146675"/>
              <a:gd name="connsiteX4" fmla="*/ 16377 w 29788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8810" h="5146675">
                <a:moveTo>
                  <a:pt x="16377" y="5146675"/>
                </a:moveTo>
                <a:cubicBezTo>
                  <a:pt x="13829" y="3433233"/>
                  <a:pt x="2548" y="1726142"/>
                  <a:pt x="0" y="12700"/>
                </a:cubicBezTo>
                <a:lnTo>
                  <a:pt x="1205280" y="0"/>
                </a:lnTo>
                <a:lnTo>
                  <a:pt x="2978810" y="5143500"/>
                </a:lnTo>
                <a:lnTo>
                  <a:pt x="16377" y="5146675"/>
                </a:lnTo>
                <a:close/>
              </a:path>
            </a:pathLst>
          </a:custGeom>
          <a:blipFill dpi="0" rotWithShape="1"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1142999"/>
            <a:ext cx="6752879" cy="3172823"/>
          </a:xfrm>
        </p:spPr>
        <p:txBody>
          <a:bodyPr anchor="b" anchorCtr="0">
            <a:noAutofit/>
          </a:bodyPr>
          <a:lstStyle>
            <a:lvl1pPr indent="0" algn="l">
              <a:lnSpc>
                <a:spcPts val="7200"/>
              </a:lnSpc>
              <a:defRPr sz="6600" b="0"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7999" y="4315823"/>
            <a:ext cx="7200000" cy="521645"/>
          </a:xfrm>
          <a:solidFill>
            <a:schemeClr val="accent1"/>
          </a:solidFill>
        </p:spPr>
        <p:txBody>
          <a:bodyPr wrap="square" lIns="144000" tIns="144000" rIns="144000" bIns="144000">
            <a:sp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5222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37B5AA8A-C77A-52BE-D249-027AC4A77EFD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2318657" cy="1246239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B1628706-7DDD-5A78-B25F-696A971396E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180056"/>
            <a:ext cx="9144000" cy="222351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0094A390-0E84-5ACB-4E01-E9F7CA2A16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8207" y="917013"/>
            <a:ext cx="6341451" cy="3411639"/>
          </a:xfrm>
        </p:spPr>
        <p:txBody>
          <a:bodyPr anchor="ctr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DDED5E93-2AB7-8924-E001-1DE2BE0CAEA1}"/>
              </a:ext>
            </a:extLst>
          </p:cNvPr>
          <p:cNvSpPr/>
          <p:nvPr userDrawn="1"/>
        </p:nvSpPr>
        <p:spPr>
          <a:xfrm>
            <a:off x="7376015" y="2"/>
            <a:ext cx="1794174" cy="5151871"/>
          </a:xfrm>
          <a:custGeom>
            <a:avLst/>
            <a:gdLst>
              <a:gd name="connsiteX0" fmla="*/ 0 w 1794174"/>
              <a:gd name="connsiteY0" fmla="*/ 0 h 5151871"/>
              <a:gd name="connsiteX1" fmla="*/ 1794174 w 1794174"/>
              <a:gd name="connsiteY1" fmla="*/ 0 h 5151871"/>
              <a:gd name="connsiteX2" fmla="*/ 1794174 w 1794174"/>
              <a:gd name="connsiteY2" fmla="*/ 5151871 h 5151871"/>
              <a:gd name="connsiteX3" fmla="*/ 1768319 w 1794174"/>
              <a:gd name="connsiteY3" fmla="*/ 5151871 h 5151871"/>
              <a:gd name="connsiteX4" fmla="*/ 0 w 1794174"/>
              <a:gd name="connsiteY4" fmla="*/ 0 h 5151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74" h="5151871">
                <a:moveTo>
                  <a:pt x="0" y="0"/>
                </a:moveTo>
                <a:lnTo>
                  <a:pt x="1794174" y="0"/>
                </a:lnTo>
                <a:lnTo>
                  <a:pt x="1794174" y="5151871"/>
                </a:lnTo>
                <a:lnTo>
                  <a:pt x="1768319" y="515187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EAB8F66-FBA2-199B-8BB4-0A00504A8F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16000"/>
            <a:ext cx="1795854" cy="70101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0B6E985-9998-8E67-3722-2915250639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1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98207" y="442799"/>
            <a:ext cx="6431218" cy="137624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98207" y="4754700"/>
            <a:ext cx="900000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637071" y="4754700"/>
            <a:ext cx="6260689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00801" y="4754700"/>
            <a:ext cx="540000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2AD3B4-D906-4191-84FB-4FE613E48036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373636">
                    <a:tint val="75000"/>
                  </a:srgbClr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98207" y="1873044"/>
            <a:ext cx="8342594" cy="2827655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505C551-D18D-DF83-01AB-03EF535C2A9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529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1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58" r:id="rId2"/>
    <p:sldLayoutId id="2147483827" r:id="rId3"/>
    <p:sldLayoutId id="2147483828" r:id="rId4"/>
    <p:sldLayoutId id="2147483830" r:id="rId5"/>
    <p:sldLayoutId id="2147483837" r:id="rId6"/>
    <p:sldLayoutId id="2147483838" r:id="rId7"/>
    <p:sldLayoutId id="2147483836" r:id="rId8"/>
    <p:sldLayoutId id="2147483834" r:id="rId9"/>
    <p:sldLayoutId id="2147483880" r:id="rId10"/>
    <p:sldLayoutId id="2147483792" r:id="rId11"/>
    <p:sldLayoutId id="2147483885" r:id="rId12"/>
  </p:sldLayoutIdLst>
  <p:hf hdr="0" ftr="0" dt="0"/>
  <p:txStyles>
    <p:titleStyle>
      <a:lvl1pPr algn="l" defTabSz="914400" rtl="0" eaLnBrk="1" latinLnBrk="0" hangingPunct="1">
        <a:lnSpc>
          <a:spcPts val="5400"/>
        </a:lnSpc>
        <a:spcBef>
          <a:spcPct val="0"/>
        </a:spcBef>
        <a:buNone/>
        <a:defRPr sz="5400" kern="1200">
          <a:solidFill>
            <a:srgbClr val="80B6E4"/>
          </a:solidFill>
          <a:latin typeface="FlandersArtSans-Bold" panose="00000800000000000000" pitchFamily="2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15"/>
        </a:buBlip>
        <a:tabLst/>
        <a:defRPr sz="2200" kern="1200" spc="0" baseline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6"/>
        </a:buBlip>
        <a:tabLst/>
        <a:defRPr sz="2200" kern="1200" spc="0" baseline="0">
          <a:solidFill>
            <a:srgbClr val="9B9B9B"/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17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8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15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8000" y="1080000"/>
            <a:ext cx="8208000" cy="837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8000" y="1908000"/>
            <a:ext cx="8208000" cy="275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stijl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56410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89" r:id="rId2"/>
    <p:sldLayoutId id="2147483797" r:id="rId3"/>
    <p:sldLayoutId id="2147483783" r:id="rId4"/>
    <p:sldLayoutId id="2147483786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500" b="0" i="0" kern="1200">
          <a:solidFill>
            <a:schemeClr val="accent6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7"/>
        </a:buBlip>
        <a:defRPr sz="1400" kern="1200" spc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8"/>
        </a:buBlip>
        <a:defRPr sz="1400" kern="1200" spc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9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0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7"/>
        </a:buBlip>
        <a:defRPr sz="14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rije vorm: vorm 3">
            <a:extLst>
              <a:ext uri="{FF2B5EF4-FFF2-40B4-BE49-F238E27FC236}">
                <a16:creationId xmlns:a16="http://schemas.microsoft.com/office/drawing/2014/main" id="{665A78D9-7C9A-B279-5B80-7D7AC2C2FD9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1416CF6-C8D9-4BAF-AF5A-946A18AD713B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22000" y="521200"/>
            <a:ext cx="8136665" cy="79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22000" y="1404000"/>
            <a:ext cx="8136665" cy="32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stijl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8090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91" r:id="rId5"/>
    <p:sldLayoutId id="2147483873" r:id="rId6"/>
    <p:sldLayoutId id="2147483874" r:id="rId7"/>
    <p:sldLayoutId id="2147483875" r:id="rId8"/>
    <p:sldLayoutId id="2147483876" r:id="rId9"/>
    <p:sldLayoutId id="2147483879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500" b="0" i="0" kern="1200" cap="all" baseline="0">
          <a:solidFill>
            <a:schemeClr val="accent6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90000"/>
        <a:buFontTx/>
        <a:buBlip>
          <a:blip r:embed="rId12"/>
        </a:buBlip>
        <a:tabLst/>
        <a:defRPr sz="22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SzPct val="70000"/>
        <a:buFontTx/>
        <a:buBlip>
          <a:blip r:embed="rId13"/>
        </a:buBlip>
        <a:defRPr sz="2000" kern="1200" spc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4"/>
        </a:buBlip>
        <a:defRPr sz="16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5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2"/>
        </a:buBlip>
        <a:defRPr sz="14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C9ECB69C-B7A6-F36D-DA50-AF607B676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521200"/>
            <a:ext cx="8136665" cy="837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073ACE17-9585-9ADA-B1BD-3C123E373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000" y="1441450"/>
            <a:ext cx="8136665" cy="32205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16000" lvl="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90000"/>
              <a:buFontTx/>
              <a:buBlip>
                <a:blip r:embed="rId8"/>
              </a:buBlip>
              <a:tabLst>
                <a:tab pos="216000" algn="l"/>
              </a:tabLst>
            </a:pPr>
            <a:r>
              <a:rPr lang="nl-NL" dirty="0"/>
              <a:t>Klik om de stijl te bewerken</a:t>
            </a:r>
          </a:p>
          <a:p>
            <a:pPr marL="576000" lvl="1" indent="-288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SzPct val="70000"/>
              <a:buFontTx/>
              <a:buBlip>
                <a:blip r:embed="rId9"/>
              </a:buBlip>
            </a:pPr>
            <a:r>
              <a:rPr lang="nl-NL" dirty="0"/>
              <a:t>Tweede niveau</a:t>
            </a:r>
          </a:p>
          <a:p>
            <a:pPr marL="864000" lvl="2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10"/>
              </a:buBlip>
            </a:pPr>
            <a:r>
              <a:rPr lang="nl-NL" dirty="0"/>
              <a:t>Derde niveau</a:t>
            </a:r>
          </a:p>
          <a:p>
            <a:pPr marL="1152000" lvl="3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11"/>
              </a:buBlip>
            </a:pPr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22733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90" r:id="rId2"/>
    <p:sldLayoutId id="2147483820" r:id="rId3"/>
    <p:sldLayoutId id="2147483821" r:id="rId4"/>
    <p:sldLayoutId id="2147483822" r:id="rId5"/>
    <p:sldLayoutId id="2147483819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500" b="0" i="0" kern="1200">
          <a:solidFill>
            <a:schemeClr val="accent6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8"/>
        </a:buBlip>
        <a:defRPr lang="nl-NL" sz="2200" kern="1200" spc="0" dirty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9"/>
        </a:buBlip>
        <a:defRPr lang="nl-NL" sz="2000" kern="1200" spc="0" dirty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0"/>
        </a:buBlip>
        <a:defRPr lang="nl-NL" sz="1600" kern="1200" spc="0" dirty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1"/>
        </a:buBlip>
        <a:defRPr lang="nl-NL" sz="1400" kern="1200" spc="0" dirty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8"/>
        </a:buBlip>
        <a:defRPr sz="14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partementzorg.be/nl/rechtenverkenner" TargetMode="External"/><Relationship Id="rId2" Type="http://schemas.openxmlformats.org/officeDocument/2006/relationships/hyperlink" Target="mailto:rechtenverkenner@vlaanderen.be" TargetMode="Externa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www.youtube.com/watch?v=FJNQki4ByoM" TargetMode="Externa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7" Type="http://schemas.openxmlformats.org/officeDocument/2006/relationships/image" Target="../media/image5.png"/><Relationship Id="rId2" Type="http://schemas.openxmlformats.org/officeDocument/2006/relationships/image" Target="../media/image37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3267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1FABD-C0B7-44E0-4C35-B39310939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402D7AD2-34C7-5EBD-D0A8-AF890DD6D9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235" b="-1"/>
          <a:stretch>
            <a:fillRect/>
          </a:stretch>
        </p:blipFill>
        <p:spPr>
          <a:xfrm>
            <a:off x="4698665" y="807720"/>
            <a:ext cx="3960000" cy="3814380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02B8BA0-F617-B284-EA9C-4C280F8C3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616425"/>
            <a:ext cx="3960000" cy="1955325"/>
          </a:xfrm>
        </p:spPr>
        <p:txBody>
          <a:bodyPr anchor="ctr">
            <a:normAutofit/>
          </a:bodyPr>
          <a:lstStyle/>
          <a:p>
            <a:r>
              <a:rPr lang="nl-NL" dirty="0"/>
              <a:t>Informatie per recht</a:t>
            </a:r>
            <a:endParaRPr lang="nl-BE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8DD8E21-D065-1787-E125-0E1341E8E672}"/>
              </a:ext>
            </a:extLst>
          </p:cNvPr>
          <p:cNvSpPr txBox="1"/>
          <p:nvPr/>
        </p:nvSpPr>
        <p:spPr>
          <a:xfrm>
            <a:off x="647362" y="2714910"/>
            <a:ext cx="37265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Titel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Beschrijving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Aanmaak- en wijzigingsdatum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Voorwaarden (met evt. linken naar meer informatie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075207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78122-10BA-A32C-2CE0-EAF99FE76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43852D3-DD85-C368-7BE9-9192D3017A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347" b="4"/>
          <a:stretch>
            <a:fillRect/>
          </a:stretch>
        </p:blipFill>
        <p:spPr>
          <a:xfrm>
            <a:off x="4698665" y="807720"/>
            <a:ext cx="3960000" cy="3814380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F304566-5D6F-1984-BCBE-E8BDEFEC0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616425"/>
            <a:ext cx="3960000" cy="1829595"/>
          </a:xfrm>
        </p:spPr>
        <p:txBody>
          <a:bodyPr anchor="ctr">
            <a:normAutofit/>
          </a:bodyPr>
          <a:lstStyle/>
          <a:p>
            <a:r>
              <a:rPr lang="nl-NL" dirty="0"/>
              <a:t>Informatie per recht</a:t>
            </a:r>
            <a:endParaRPr lang="nl-BE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39668A9-519C-3B21-EC19-705230529ACC}"/>
              </a:ext>
            </a:extLst>
          </p:cNvPr>
          <p:cNvSpPr txBox="1"/>
          <p:nvPr/>
        </p:nvSpPr>
        <p:spPr>
          <a:xfrm>
            <a:off x="647362" y="2714910"/>
            <a:ext cx="37265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Procedure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Financieel voordeel/</a:t>
            </a:r>
            <a:r>
              <a:rPr lang="nl-NL" dirty="0" err="1"/>
              <a:t>evt.kosten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Evt. regelgeving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Evt. linken naar meer informatie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Contactgegevens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Feedbackmogelijkheid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88248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74A28A-889C-2B7C-C30A-8851C674F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1" y="423229"/>
            <a:ext cx="8136665" cy="792000"/>
          </a:xfrm>
        </p:spPr>
        <p:txBody>
          <a:bodyPr/>
          <a:lstStyle/>
          <a:p>
            <a:r>
              <a:rPr lang="nl-NL">
                <a:latin typeface="FlandersArtSans-Bold"/>
              </a:rPr>
              <a:t>De drie zoekmethoden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2D5EBE-8FA6-025F-F1A9-E3E9795A4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35" y="818470"/>
            <a:ext cx="3114675" cy="1209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E5A92E-A538-49C9-241B-CCF967591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5773" y="2127477"/>
            <a:ext cx="3095625" cy="10953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D8A3D1-26CE-4F64-56F7-2F55FD18E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315" y="3430361"/>
            <a:ext cx="3238500" cy="1162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9A5205-CADC-E80D-91AF-8E8CBF32B5DB}"/>
              </a:ext>
            </a:extLst>
          </p:cNvPr>
          <p:cNvSpPr txBox="1"/>
          <p:nvPr/>
        </p:nvSpPr>
        <p:spPr>
          <a:xfrm>
            <a:off x="4087586" y="819150"/>
            <a:ext cx="4572000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Oplijsting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van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rechten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gelinkt</a:t>
            </a:r>
            <a:r>
              <a:rPr lang="en-US" sz="120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aan</a:t>
            </a:r>
            <a:r>
              <a:rPr lang="en-US" sz="120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(equivalent)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leefloon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,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inkomensgarantie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voor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ouderen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(IGO),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verhoogde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tegemoetkoming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(VT),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zorgbudget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voor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ouderen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met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een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zorgnood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en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zorgtoeslag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voor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kinderen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met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een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specifieke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ondersteuningsbehoefte</a:t>
            </a:r>
            <a:r>
              <a:rPr lang="en-US" sz="120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. </a:t>
            </a:r>
            <a:endParaRPr lang="en-US" sz="1200" dirty="0">
              <a:solidFill>
                <a:srgbClr val="373636"/>
              </a:solidFill>
              <a:latin typeface="Flanders Art Sans"/>
              <a:ea typeface="Flanders Art Sans"/>
              <a:cs typeface="Flanders Art Sans"/>
            </a:endParaRPr>
          </a:p>
          <a:p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Ideaal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 om </a:t>
            </a:r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geen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enkel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recht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te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vergeten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!</a:t>
            </a:r>
            <a:endParaRPr lang="en-US" sz="1200">
              <a:solidFill>
                <a:schemeClr val="accent4"/>
              </a:solidFill>
            </a:endParaRPr>
          </a:p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AD53B8-8B2A-6118-0458-821D27022A53}"/>
              </a:ext>
            </a:extLst>
          </p:cNvPr>
          <p:cNvSpPr txBox="1"/>
          <p:nvPr/>
        </p:nvSpPr>
        <p:spPr>
          <a:xfrm>
            <a:off x="391886" y="2234293"/>
            <a:ext cx="457200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Trefwoord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(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en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de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synoniemen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ervan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)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wordt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gezocht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in de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titel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,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beschrijving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en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voorwaarden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van het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recht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.</a:t>
            </a:r>
            <a:r>
              <a:rPr lang="en-US" sz="1200" b="0" i="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 </a:t>
            </a:r>
            <a:endParaRPr lang="en-US" sz="1200" dirty="0">
              <a:solidFill>
                <a:schemeClr val="accent4"/>
              </a:solidFill>
              <a:latin typeface="Flanders Art Sans"/>
              <a:ea typeface="Flanders Art Sans"/>
              <a:cs typeface="Flanders Art Sans"/>
            </a:endParaRPr>
          </a:p>
          <a:p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Ideaal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 om </a:t>
            </a:r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snel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 de </a:t>
            </a:r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actuele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voorwaarden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en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 procedure van </a:t>
            </a:r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een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specifiek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recht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te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dirty="0" err="1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vinden</a:t>
            </a:r>
            <a:r>
              <a:rPr lang="en-US" sz="1200" dirty="0">
                <a:solidFill>
                  <a:schemeClr val="accent4"/>
                </a:solidFill>
                <a:latin typeface="Flanders Art Sans"/>
                <a:ea typeface="Flanders Art Sans"/>
                <a:cs typeface="Flanders Art Sans"/>
              </a:rPr>
              <a:t>. </a:t>
            </a:r>
            <a:endParaRPr lang="en-US" sz="1200">
              <a:solidFill>
                <a:schemeClr val="accent4"/>
              </a:solidFill>
            </a:endParaRPr>
          </a:p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AD1C86-3B28-C3B3-2E85-02EC04D0FDBB}"/>
              </a:ext>
            </a:extLst>
          </p:cNvPr>
          <p:cNvSpPr txBox="1"/>
          <p:nvPr/>
        </p:nvSpPr>
        <p:spPr>
          <a:xfrm>
            <a:off x="4087586" y="3339193"/>
            <a:ext cx="45720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Hier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kunt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u via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specifieke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kenmerken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,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zoals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financiële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moeilijkheden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,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kinderen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ten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laste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,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erkende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handicap,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ziekte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of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verhoogde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zorgnood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,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pensioen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, ... de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rechten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specifiek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voor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dit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kenmerk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opzoeken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. De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resultaten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kunt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u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vervolgens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thematisch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 </a:t>
            </a:r>
            <a:r>
              <a:rPr lang="en-US" sz="1200" b="0" i="0" dirty="0" err="1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bekijken</a:t>
            </a:r>
            <a:r>
              <a:rPr lang="en-US" sz="1200" b="0" i="0" dirty="0">
                <a:solidFill>
                  <a:srgbClr val="111111"/>
                </a:solidFill>
                <a:latin typeface="Flanders Art Sans"/>
                <a:ea typeface="Flanders Art Sans"/>
                <a:cs typeface="Flanders Art Sans"/>
              </a:rPr>
              <a:t>. </a:t>
            </a:r>
            <a:endParaRPr lang="en-US" sz="1200"/>
          </a:p>
          <a:p>
            <a:r>
              <a:rPr lang="en-US" sz="1200" dirty="0" err="1">
                <a:solidFill>
                  <a:schemeClr val="accent4"/>
                </a:solidFill>
              </a:rPr>
              <a:t>Ideaal</a:t>
            </a:r>
            <a:r>
              <a:rPr lang="en-US" sz="1200" dirty="0">
                <a:solidFill>
                  <a:schemeClr val="accent4"/>
                </a:solidFill>
              </a:rPr>
              <a:t> </a:t>
            </a:r>
            <a:r>
              <a:rPr lang="en-US" sz="1200" dirty="0" err="1">
                <a:solidFill>
                  <a:schemeClr val="accent4"/>
                </a:solidFill>
              </a:rPr>
              <a:t>voor</a:t>
            </a:r>
            <a:r>
              <a:rPr lang="en-US" sz="1200" dirty="0">
                <a:solidFill>
                  <a:schemeClr val="accent4"/>
                </a:solidFill>
              </a:rPr>
              <a:t> </a:t>
            </a:r>
            <a:r>
              <a:rPr lang="en-US" sz="1200" dirty="0" err="1">
                <a:solidFill>
                  <a:schemeClr val="accent4"/>
                </a:solidFill>
              </a:rPr>
              <a:t>een</a:t>
            </a:r>
            <a:r>
              <a:rPr lang="en-US" sz="1200" dirty="0">
                <a:solidFill>
                  <a:schemeClr val="accent4"/>
                </a:solidFill>
              </a:rPr>
              <a:t> </a:t>
            </a:r>
            <a:r>
              <a:rPr lang="en-US" sz="1200" dirty="0" err="1">
                <a:solidFill>
                  <a:schemeClr val="accent4"/>
                </a:solidFill>
              </a:rPr>
              <a:t>rechtenonderzoek</a:t>
            </a:r>
            <a:r>
              <a:rPr lang="en-US" sz="1200" dirty="0">
                <a:solidFill>
                  <a:schemeClr val="accent4"/>
                </a:solidFill>
              </a:rPr>
              <a:t> </a:t>
            </a:r>
            <a:r>
              <a:rPr lang="en-US" sz="1200" dirty="0" err="1">
                <a:solidFill>
                  <a:schemeClr val="accent4"/>
                </a:solidFill>
              </a:rPr>
              <a:t>waarbij</a:t>
            </a:r>
            <a:r>
              <a:rPr lang="en-US" sz="1200" dirty="0">
                <a:solidFill>
                  <a:schemeClr val="accent4"/>
                </a:solidFill>
              </a:rPr>
              <a:t> </a:t>
            </a:r>
            <a:r>
              <a:rPr lang="en-US" sz="1200" dirty="0" err="1">
                <a:solidFill>
                  <a:schemeClr val="accent4"/>
                </a:solidFill>
              </a:rPr>
              <a:t>geen</a:t>
            </a:r>
            <a:r>
              <a:rPr lang="en-US" sz="1200" dirty="0">
                <a:solidFill>
                  <a:schemeClr val="accent4"/>
                </a:solidFill>
              </a:rPr>
              <a:t> </a:t>
            </a:r>
            <a:r>
              <a:rPr lang="en-US" sz="1200" dirty="0" err="1">
                <a:solidFill>
                  <a:schemeClr val="accent4"/>
                </a:solidFill>
              </a:rPr>
              <a:t>enkel</a:t>
            </a:r>
            <a:r>
              <a:rPr lang="en-US" sz="1200" dirty="0">
                <a:solidFill>
                  <a:schemeClr val="accent4"/>
                </a:solidFill>
              </a:rPr>
              <a:t> </a:t>
            </a:r>
            <a:r>
              <a:rPr lang="en-US" sz="1200" dirty="0" err="1">
                <a:solidFill>
                  <a:schemeClr val="accent4"/>
                </a:solidFill>
              </a:rPr>
              <a:t>recht</a:t>
            </a:r>
            <a:r>
              <a:rPr lang="en-US" sz="1200" dirty="0">
                <a:solidFill>
                  <a:schemeClr val="accent4"/>
                </a:solidFill>
              </a:rPr>
              <a:t> </a:t>
            </a:r>
            <a:r>
              <a:rPr lang="en-US" sz="1200" dirty="0" err="1">
                <a:solidFill>
                  <a:schemeClr val="accent4"/>
                </a:solidFill>
              </a:rPr>
              <a:t>verborgen</a:t>
            </a:r>
            <a:r>
              <a:rPr lang="en-US" sz="1200" dirty="0">
                <a:solidFill>
                  <a:schemeClr val="accent4"/>
                </a:solidFill>
              </a:rPr>
              <a:t> </a:t>
            </a:r>
            <a:r>
              <a:rPr lang="en-US" sz="1200" dirty="0" err="1">
                <a:solidFill>
                  <a:schemeClr val="accent4"/>
                </a:solidFill>
              </a:rPr>
              <a:t>blijft</a:t>
            </a:r>
            <a:r>
              <a:rPr lang="en-US" sz="1200" dirty="0">
                <a:solidFill>
                  <a:schemeClr val="accent4"/>
                </a:solidFill>
              </a:rPr>
              <a:t>. 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993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C6D75-F879-7538-3AB1-3DADED3A4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FlandersArtSans-Bold"/>
              </a:rPr>
              <a:t>Bijkomende</a:t>
            </a:r>
            <a:r>
              <a:rPr lang="en-US" dirty="0">
                <a:latin typeface="FlandersArtSans-Bold"/>
              </a:rPr>
              <a:t> tips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C6C84-F33E-493A-D572-72363C8131F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2288" y="1142743"/>
            <a:ext cx="8129227" cy="3537257"/>
          </a:xfrm>
        </p:spPr>
        <p:txBody>
          <a:bodyPr/>
          <a:lstStyle/>
          <a:p>
            <a:pPr marL="287655" indent="-287655"/>
            <a:r>
              <a:rPr lang="en-US" dirty="0" err="1">
                <a:latin typeface="FlandersArtSans-Regular"/>
              </a:rPr>
              <a:t>Voer</a:t>
            </a:r>
            <a:r>
              <a:rPr lang="en-US" dirty="0">
                <a:latin typeface="FlandersArtSans-Regular"/>
              </a:rPr>
              <a:t> steeds </a:t>
            </a:r>
            <a:r>
              <a:rPr lang="en-US" dirty="0" err="1">
                <a:latin typeface="FlandersArtSans-Regular"/>
              </a:rPr>
              <a:t>een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locatie</a:t>
            </a:r>
            <a:r>
              <a:rPr lang="en-US" dirty="0">
                <a:latin typeface="FlandersArtSans-Regular"/>
              </a:rPr>
              <a:t> in. </a:t>
            </a:r>
            <a:endParaRPr lang="en-US" dirty="0"/>
          </a:p>
          <a:p>
            <a:pPr marL="287655" indent="-287655"/>
            <a:r>
              <a:rPr lang="en-US" dirty="0" err="1">
                <a:latin typeface="FlandersArtSans-Regular"/>
              </a:rPr>
              <a:t>Gebruik</a:t>
            </a:r>
            <a:r>
              <a:rPr lang="en-US" dirty="0">
                <a:latin typeface="FlandersArtSans-Regular"/>
              </a:rPr>
              <a:t> je </a:t>
            </a:r>
            <a:r>
              <a:rPr lang="en-US" dirty="0" err="1">
                <a:latin typeface="FlandersArtSans-Regular"/>
              </a:rPr>
              <a:t>regelmatig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Rechtenverkenner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mobiel</a:t>
            </a:r>
            <a:r>
              <a:rPr lang="en-US" dirty="0">
                <a:latin typeface="FlandersArtSans-Regular"/>
              </a:rPr>
              <a:t>)? Maak dan </a:t>
            </a:r>
            <a:r>
              <a:rPr lang="en-US" dirty="0" err="1">
                <a:latin typeface="FlandersArtSans-Regular"/>
              </a:rPr>
              <a:t>een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snelkoppeling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naar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Rechtenverkenner</a:t>
            </a:r>
            <a:r>
              <a:rPr lang="en-US" dirty="0">
                <a:latin typeface="FlandersArtSans-Regular"/>
              </a:rPr>
              <a:t>.</a:t>
            </a:r>
          </a:p>
          <a:p>
            <a:pPr marL="287655" indent="-287655"/>
            <a:r>
              <a:rPr lang="en-US" dirty="0">
                <a:latin typeface="FlandersArtSans-Regular"/>
              </a:rPr>
              <a:t>Bij 'Breed </a:t>
            </a:r>
            <a:r>
              <a:rPr lang="en-US" dirty="0" err="1">
                <a:latin typeface="FlandersArtSans-Regular"/>
              </a:rPr>
              <a:t>en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verkennend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zoeken</a:t>
            </a:r>
            <a:r>
              <a:rPr lang="en-US" dirty="0">
                <a:latin typeface="FlandersArtSans-Regular"/>
              </a:rPr>
              <a:t>': </a:t>
            </a:r>
            <a:r>
              <a:rPr lang="en-US" dirty="0" err="1">
                <a:latin typeface="FlandersArtSans-Regular"/>
              </a:rPr>
              <a:t>gebruik</a:t>
            </a:r>
            <a:r>
              <a:rPr lang="en-US" dirty="0">
                <a:latin typeface="FlandersArtSans-Regular"/>
              </a:rPr>
              <a:t> de thema's om </a:t>
            </a:r>
            <a:r>
              <a:rPr lang="en-US" dirty="0" err="1">
                <a:latin typeface="FlandersArtSans-Regular"/>
              </a:rPr>
              <a:t>te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sorteren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en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overzicht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te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bewaren</a:t>
            </a:r>
            <a:r>
              <a:rPr lang="en-US" dirty="0">
                <a:latin typeface="FlandersArtSans-Regular"/>
              </a:rPr>
              <a:t>. </a:t>
            </a:r>
            <a:endParaRPr lang="en-US"/>
          </a:p>
          <a:p>
            <a:pPr marL="287655" indent="-287655"/>
            <a:r>
              <a:rPr lang="en-US" dirty="0" err="1">
                <a:latin typeface="FlandersArtSans-Regular"/>
              </a:rPr>
              <a:t>Teveel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resultaten</a:t>
            </a:r>
            <a:r>
              <a:rPr lang="en-US" dirty="0">
                <a:latin typeface="FlandersArtSans-Regular"/>
              </a:rPr>
              <a:t>? </a:t>
            </a:r>
            <a:r>
              <a:rPr lang="en-US" dirty="0" err="1">
                <a:latin typeface="FlandersArtSans-Regular"/>
              </a:rPr>
              <a:t>Voer</a:t>
            </a:r>
            <a:r>
              <a:rPr lang="en-US" dirty="0">
                <a:latin typeface="FlandersArtSans-Regular"/>
              </a:rPr>
              <a:t> dan </a:t>
            </a:r>
            <a:r>
              <a:rPr lang="en-US" dirty="0" err="1">
                <a:latin typeface="FlandersArtSans-Regular"/>
              </a:rPr>
              <a:t>bijkomend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een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trefwoord</a:t>
            </a:r>
            <a:r>
              <a:rPr lang="en-US" dirty="0">
                <a:latin typeface="FlandersArtSans-Regular"/>
              </a:rPr>
              <a:t> in </a:t>
            </a:r>
            <a:r>
              <a:rPr lang="en-US" dirty="0" err="1">
                <a:latin typeface="FlandersArtSans-Regular"/>
              </a:rPr>
              <a:t>en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gebruik</a:t>
            </a:r>
            <a:r>
              <a:rPr lang="en-US" dirty="0">
                <a:latin typeface="FlandersArtSans-Regular"/>
              </a:rPr>
              <a:t> alle filters. </a:t>
            </a:r>
          </a:p>
          <a:p>
            <a:pPr marL="287655" indent="-287655"/>
            <a:r>
              <a:rPr lang="en-US" dirty="0" err="1">
                <a:latin typeface="FlandersArtSans-Regular"/>
              </a:rPr>
              <a:t>Meerdere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resultatenpagina's</a:t>
            </a:r>
            <a:r>
              <a:rPr lang="en-US" dirty="0">
                <a:latin typeface="FlandersArtSans-Regular"/>
              </a:rPr>
              <a:t>? </a:t>
            </a:r>
            <a:r>
              <a:rPr lang="en-US" dirty="0" err="1">
                <a:latin typeface="FlandersArtSans-Regular"/>
              </a:rPr>
              <a:t>Verhoog</a:t>
            </a:r>
            <a:r>
              <a:rPr lang="en-US" dirty="0">
                <a:latin typeface="FlandersArtSans-Regular"/>
              </a:rPr>
              <a:t> het </a:t>
            </a:r>
            <a:r>
              <a:rPr lang="en-US" dirty="0" err="1">
                <a:latin typeface="FlandersArtSans-Regular"/>
              </a:rPr>
              <a:t>aantal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resultaten</a:t>
            </a:r>
            <a:r>
              <a:rPr lang="en-US" dirty="0">
                <a:latin typeface="FlandersArtSans-Regular"/>
              </a:rPr>
              <a:t> per </a:t>
            </a:r>
            <a:r>
              <a:rPr lang="en-US" dirty="0" err="1">
                <a:latin typeface="FlandersArtSans-Regular"/>
              </a:rPr>
              <a:t>pagina</a:t>
            </a:r>
            <a:r>
              <a:rPr lang="en-US" dirty="0">
                <a:latin typeface="FlandersArtSans-Regular"/>
              </a:rPr>
              <a:t> om </a:t>
            </a:r>
            <a:r>
              <a:rPr lang="en-US" dirty="0" err="1">
                <a:latin typeface="FlandersArtSans-Regular"/>
              </a:rPr>
              <a:t>sneller</a:t>
            </a:r>
            <a:r>
              <a:rPr lang="en-US" dirty="0">
                <a:latin typeface="FlandersArtSans-Regular"/>
              </a:rPr>
              <a:t> door </a:t>
            </a:r>
            <a:r>
              <a:rPr lang="en-US" dirty="0" err="1">
                <a:latin typeface="FlandersArtSans-Regular"/>
              </a:rPr>
              <a:t>te</a:t>
            </a:r>
            <a:r>
              <a:rPr lang="en-US" dirty="0">
                <a:latin typeface="FlandersArtSans-Regular"/>
              </a:rPr>
              <a:t> </a:t>
            </a:r>
            <a:r>
              <a:rPr lang="en-US" dirty="0" err="1">
                <a:latin typeface="FlandersArtSans-Regular"/>
              </a:rPr>
              <a:t>nemen</a:t>
            </a:r>
            <a:r>
              <a:rPr lang="en-US" dirty="0">
                <a:latin typeface="FlandersArtSans-Regular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289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94D506-F64A-5697-2579-C55B8A0716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Vragen/opmerkingen? </a:t>
            </a:r>
            <a:br>
              <a:rPr lang="nl-NL" dirty="0"/>
            </a:br>
            <a:br>
              <a:rPr lang="nl-NL" dirty="0"/>
            </a:br>
            <a:r>
              <a:rPr lang="nl-NL" dirty="0">
                <a:hlinkClick r:id="rId2"/>
              </a:rPr>
              <a:t>rechtenverkenner@vlaanderen.be</a:t>
            </a:r>
            <a:br>
              <a:rPr lang="nl-NL" dirty="0"/>
            </a:br>
            <a:br>
              <a:rPr lang="nl-NL" dirty="0"/>
            </a:br>
            <a:r>
              <a:rPr lang="nl-BE" dirty="0">
                <a:hlinkClick r:id="rId3"/>
              </a:rPr>
              <a:t>Rechtenverkenner | Departement Zorg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4850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2CA4D9A-C68F-EFA3-AF75-377AFC76B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2AD3B4-D906-4191-84FB-4FE613E48036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373636">
                    <a:tint val="75000"/>
                  </a:srgbClr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DE99937-98AF-FAC2-6189-281982011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6686" y="270000"/>
            <a:ext cx="7185892" cy="2846412"/>
          </a:xfrm>
        </p:spPr>
        <p:txBody>
          <a:bodyPr/>
          <a:lstStyle/>
          <a:p>
            <a:r>
              <a:rPr lang="nl-NL" dirty="0">
                <a:latin typeface="FlandersArtSans-Bold"/>
              </a:rPr>
              <a:t>Rechtenverkenner </a:t>
            </a:r>
            <a:br>
              <a:rPr lang="nl-NL" dirty="0"/>
            </a:br>
            <a:br>
              <a:rPr lang="nl-NL" dirty="0"/>
            </a:br>
            <a:r>
              <a:rPr lang="nl-NL">
                <a:latin typeface="FlandersArtSans-Bold"/>
              </a:rPr>
              <a:t>Gebruik en enkele praktische tips</a:t>
            </a:r>
            <a:endParaRPr lang="nl-NL" dirty="0"/>
          </a:p>
        </p:txBody>
      </p:sp>
      <p:sp>
        <p:nvSpPr>
          <p:cNvPr id="4" name="Ondertitel 3">
            <a:extLst>
              <a:ext uri="{FF2B5EF4-FFF2-40B4-BE49-F238E27FC236}">
                <a16:creationId xmlns:a16="http://schemas.microsoft.com/office/drawing/2014/main" id="{DDE70ABE-E8CD-FB76-F7D9-257B0F190B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19110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13C6B5-A1D7-9948-60DF-B3A8FA25E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33FE4CF-2CEA-7FCA-92A4-71257E8E77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87655" indent="-287655"/>
            <a:r>
              <a:rPr lang="nl-NL">
                <a:latin typeface="FlandersArtSans-Regular"/>
              </a:rPr>
              <a:t>Wat is Rechtenverkenner? </a:t>
            </a:r>
            <a:endParaRPr lang="en-US"/>
          </a:p>
          <a:p>
            <a:pPr marL="287655" indent="-287655"/>
            <a:r>
              <a:rPr lang="nl-NL">
                <a:latin typeface="FlandersArtSans-Regular"/>
              </a:rPr>
              <a:t>Wat vind je er wel en niet in? </a:t>
            </a:r>
          </a:p>
          <a:p>
            <a:pPr marL="287655" indent="-287655"/>
            <a:r>
              <a:rPr lang="nl-NL">
                <a:latin typeface="FlandersArtSans-Regular"/>
              </a:rPr>
              <a:t>De zoekmethoden</a:t>
            </a:r>
          </a:p>
          <a:p>
            <a:pPr marL="0" indent="0">
              <a:buNone/>
            </a:pPr>
            <a:endParaRPr lang="nl-NL" dirty="0">
              <a:latin typeface="FlandersArtSans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137369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B0EE9F-CB9B-C7DB-FA89-6CEF76638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</a:t>
            </a:r>
            <a:r>
              <a:rPr lang="nl-NL" dirty="0" err="1"/>
              <a:t>rechtenverkenner</a:t>
            </a:r>
            <a:r>
              <a:rPr lang="nl-NL" dirty="0"/>
              <a:t>? 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E8DAD2-95D6-DF79-E391-3B192B2D57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000" y="933750"/>
            <a:ext cx="8136665" cy="3276000"/>
          </a:xfrm>
        </p:spPr>
        <p:txBody>
          <a:bodyPr/>
          <a:lstStyle/>
          <a:p>
            <a:r>
              <a:rPr lang="nl-NL" dirty="0"/>
              <a:t>Promotiefilmpje te vinden op </a:t>
            </a:r>
            <a:r>
              <a:rPr lang="nl-NL" dirty="0" err="1"/>
              <a:t>Youtube</a:t>
            </a:r>
            <a:r>
              <a:rPr lang="nl-NL" dirty="0"/>
              <a:t>: </a:t>
            </a:r>
          </a:p>
          <a:p>
            <a:endParaRPr lang="nl-NL" dirty="0"/>
          </a:p>
          <a:p>
            <a:pPr marL="0" indent="0" algn="ctr">
              <a:buNone/>
            </a:pPr>
            <a:r>
              <a:rPr lang="nl-BE" dirty="0">
                <a:hlinkClick r:id="rId2"/>
              </a:rPr>
              <a:t>Rechtenverkenner</a:t>
            </a:r>
            <a:endParaRPr lang="nl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CAE935-DCA2-730E-0344-1BEF0DECCD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-130"/>
          <a:stretch>
            <a:fillRect/>
          </a:stretch>
        </p:blipFill>
        <p:spPr>
          <a:xfrm>
            <a:off x="2807834" y="2279196"/>
            <a:ext cx="3566433" cy="229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08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7E5665C5-694E-D7C1-F92B-F78C226CD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229" y="1235006"/>
            <a:ext cx="5683542" cy="267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061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309" y="2879102"/>
            <a:ext cx="8138160" cy="1894332"/>
          </a:xfr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lIns="0" tIns="0" rIns="0" bIns="0"/>
          <a:lstStyle/>
          <a:p>
            <a:pPr>
              <a:lnSpc>
                <a:spcPct val="150000"/>
              </a:lnSpc>
            </a:pPr>
            <a:r>
              <a:rPr sz="1900" dirty="0">
                <a:solidFill>
                  <a:srgbClr val="0F4C81"/>
                </a:solidFill>
                <a:latin typeface="Flanders Art Sans Medium"/>
              </a:rPr>
              <a:t>Geen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enkele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professional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kan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het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volledige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landschap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alleen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overzien</a:t>
            </a:r>
            <a:r>
              <a:rPr lang="nl-NL" sz="1900" dirty="0">
                <a:solidFill>
                  <a:srgbClr val="0F4C81"/>
                </a:solidFill>
                <a:latin typeface="Flanders Art Sans Medium"/>
              </a:rPr>
              <a:t> en bijhouden -&gt; Rechtenverkenner als hulpmiddel</a:t>
            </a:r>
            <a:br>
              <a:rPr lang="nl-NL" sz="1900" dirty="0">
                <a:latin typeface="Flanders Art Sans Medium"/>
              </a:rPr>
            </a:br>
            <a:r>
              <a:rPr lang="nl-NL" sz="1900" dirty="0">
                <a:solidFill>
                  <a:schemeClr val="accent4"/>
                </a:solidFill>
                <a:latin typeface="Flanders Art Sans Medium"/>
              </a:rPr>
              <a:t>= Meest complete en actuele overzicht van rechten overheen de verschillende overheden</a:t>
            </a:r>
            <a:endParaRPr sz="1900" dirty="0">
              <a:solidFill>
                <a:schemeClr val="accent4"/>
              </a:solidFill>
              <a:latin typeface="Flanders Art Sans Medium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8309" y="539714"/>
            <a:ext cx="2423160" cy="6858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3600" b="1" i="0">
                <a:latin typeface="Flanders Art Sans Medium"/>
              </a:defRPr>
            </a:pPr>
            <a:r>
              <a:rPr sz="3600" b="1" i="0">
                <a:solidFill>
                  <a:srgbClr val="0F4C81"/>
                </a:solidFill>
                <a:latin typeface="Flanders Art Sans Medium"/>
              </a:rPr>
              <a:t>+100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8309" y="1234658"/>
            <a:ext cx="242316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373636"/>
                </a:solidFill>
                <a:latin typeface="Flanders Art Sans Medium"/>
              </a:rPr>
              <a:t>Vlaamse rechten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8309" y="1655282"/>
            <a:ext cx="2423160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6B6B6B"/>
                </a:solidFill>
                <a:latin typeface="Flanders Art Sans"/>
              </a:rPr>
              <a:t>Vlaamse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overheid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bevoegd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en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/of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uitvoerend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.</a:t>
            </a:r>
          </a:p>
        </p:txBody>
      </p:sp>
      <p:sp>
        <p:nvSpPr>
          <p:cNvPr id="6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309" y="2661122"/>
            <a:ext cx="1575054" cy="36576"/>
          </a:xfrm>
          <a:prstGeom prst="rect">
            <a:avLst/>
          </a:prstGeom>
          <a:solidFill>
            <a:srgbClr val="0F4C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361509" y="539714"/>
            <a:ext cx="2423160" cy="590931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3600" b="1" i="0">
                <a:latin typeface="Flanders Art Sans Medium"/>
              </a:defRPr>
            </a:pPr>
            <a:r>
              <a:rPr sz="3600" b="1" i="0" dirty="0">
                <a:solidFill>
                  <a:srgbClr val="0E6DA7"/>
                </a:solidFill>
                <a:latin typeface="Flanders Art Sans Medium"/>
              </a:rPr>
              <a:t>+</a:t>
            </a:r>
            <a:r>
              <a:rPr lang="nl-NL" sz="3600" b="1" i="0" dirty="0">
                <a:solidFill>
                  <a:srgbClr val="0E6DA7"/>
                </a:solidFill>
                <a:latin typeface="Flanders Art Sans Medium"/>
              </a:rPr>
              <a:t>100</a:t>
            </a:r>
            <a:endParaRPr sz="3600" b="1" i="0" dirty="0">
              <a:solidFill>
                <a:srgbClr val="0E6DA7"/>
              </a:solidFill>
              <a:latin typeface="Flanders Art Sans Medium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1509" y="1234658"/>
            <a:ext cx="242316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373636"/>
                </a:solidFill>
                <a:latin typeface="Flanders Art Sans Medium"/>
              </a:rPr>
              <a:t>Federale rechten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61509" y="1655282"/>
            <a:ext cx="2423160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6B6B6B"/>
                </a:solidFill>
                <a:latin typeface="Flanders Art Sans"/>
              </a:rPr>
              <a:t>Federale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overheid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bevoegd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en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/of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uitvoerend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.</a:t>
            </a:r>
          </a:p>
        </p:txBody>
      </p:sp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61509" y="2661122"/>
            <a:ext cx="1575054" cy="36576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150429" y="539714"/>
            <a:ext cx="2423160" cy="590931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3600" b="1" i="0">
                <a:latin typeface="Flanders Art Sans Medium"/>
              </a:defRPr>
            </a:pPr>
            <a:r>
              <a:rPr lang="nl-NL" sz="3600" b="1" i="0" dirty="0">
                <a:solidFill>
                  <a:srgbClr val="E98300"/>
                </a:solidFill>
                <a:latin typeface="Flanders Art Sans Medium"/>
              </a:rPr>
              <a:t>10-tallen</a:t>
            </a:r>
            <a:endParaRPr sz="3600" b="1" i="0" dirty="0">
              <a:solidFill>
                <a:srgbClr val="E98300"/>
              </a:solidFill>
              <a:latin typeface="Flanders Art Sans Medium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50429" y="1234658"/>
            <a:ext cx="242316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373636"/>
                </a:solidFill>
                <a:latin typeface="Flanders Art Sans Medium"/>
              </a:rPr>
              <a:t>Lokale rechten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50429" y="1655282"/>
            <a:ext cx="2423160" cy="8686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>
                <a:solidFill>
                  <a:srgbClr val="6B6B6B"/>
                </a:solidFill>
                <a:latin typeface="Flanders Art Sans"/>
              </a:rPr>
              <a:t>Per lokaal bestuur tientallen rechten.</a:t>
            </a: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50429" y="2661122"/>
            <a:ext cx="1575054" cy="36576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6928" y="1170432"/>
            <a:ext cx="5864352" cy="34471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2000" b="1" i="0">
                <a:latin typeface="Flanders Art Sans Medium"/>
              </a:defRPr>
            </a:pPr>
            <a:r>
              <a:rPr lang="nl-NL" sz="2000" b="1" i="0" dirty="0">
                <a:solidFill>
                  <a:srgbClr val="0F4C81"/>
                </a:solidFill>
                <a:latin typeface="Flanders Art Sans Medium"/>
              </a:rPr>
              <a:t>= </a:t>
            </a: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Online </a:t>
            </a:r>
            <a:r>
              <a:rPr sz="2000" b="1" i="0" dirty="0" err="1">
                <a:solidFill>
                  <a:srgbClr val="0F4C81"/>
                </a:solidFill>
                <a:latin typeface="Flanders Art Sans Medium"/>
              </a:rPr>
              <a:t>zoekmachine</a:t>
            </a: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 om </a:t>
            </a:r>
            <a:r>
              <a:rPr sz="2000" b="1" i="0" dirty="0" err="1">
                <a:solidFill>
                  <a:srgbClr val="0F4C81"/>
                </a:solidFill>
                <a:latin typeface="Flanders Art Sans Medium"/>
              </a:rPr>
              <a:t>rechten</a:t>
            </a: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2000" b="1" i="0" dirty="0" err="1">
                <a:solidFill>
                  <a:srgbClr val="0F4C81"/>
                </a:solidFill>
                <a:latin typeface="Flanders Art Sans Medium"/>
              </a:rPr>
              <a:t>te</a:t>
            </a: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2000" b="1" i="0" dirty="0" err="1">
                <a:solidFill>
                  <a:srgbClr val="0F4C81"/>
                </a:solidFill>
                <a:latin typeface="Flanders Art Sans Medium"/>
              </a:rPr>
              <a:t>verkennen</a:t>
            </a: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.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1947672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58952" y="1847088"/>
            <a:ext cx="5001768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373636"/>
                </a:solidFill>
                <a:latin typeface="Flanders Art Sans"/>
              </a:rPr>
              <a:t>Voor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maatschappelijk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werkers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en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andere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intermediairen</a:t>
            </a:r>
            <a:endParaRPr sz="1400" b="0" i="0" dirty="0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7" name="Rectangl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2450592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58952" y="2350008"/>
            <a:ext cx="5001768" cy="252377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Om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kwetsbare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personen</a:t>
            </a: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 te helpen hun rechten op te nemen</a:t>
            </a:r>
            <a:endParaRPr sz="1400" b="0" i="0" dirty="0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2953512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58952" y="2852928"/>
            <a:ext cx="7508748" cy="68326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Geeft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voorwaarden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, procedure en </a:t>
            </a: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contactgegevens</a:t>
            </a:r>
          </a:p>
          <a:p>
            <a:pPr algn="l">
              <a:defRPr sz="1400" b="0" i="0">
                <a:latin typeface="Flanders Art Sans"/>
              </a:defRPr>
            </a:pPr>
            <a:endParaRPr lang="nl-NL" sz="1400" dirty="0">
              <a:solidFill>
                <a:srgbClr val="373636"/>
              </a:solidFill>
              <a:latin typeface="Flanders Art Sans"/>
            </a:endParaRPr>
          </a:p>
          <a:p>
            <a:pPr algn="l">
              <a:defRPr sz="1400" b="0" i="0">
                <a:latin typeface="Flanders Art Sans"/>
              </a:defRPr>
            </a:pP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Financiële voordelen voor iedereen + andere voordelen voor personen in kwetsbare situatie</a:t>
            </a:r>
            <a:endParaRPr sz="1400" b="0" i="0" dirty="0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3786735"/>
            <a:ext cx="5138928" cy="45720"/>
          </a:xfrm>
          <a:prstGeom prst="rect">
            <a:avLst/>
          </a:prstGeom>
          <a:solidFill>
            <a:srgbClr val="80B6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66928" y="3933909"/>
            <a:ext cx="8302752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Belangrijk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: de 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website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helpt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te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verkennen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;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hij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beslist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niet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automatisch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of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iemand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effectief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recht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heeft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op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een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voordeel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.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7AA097D3-6F37-F33B-670B-44E90F627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5884" y="3392424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8E97A-A8EA-C6AB-487A-A08B9F904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AA2B0C0-585E-10D7-F239-2CA78F4F0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737" y="266700"/>
            <a:ext cx="6603969" cy="461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39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C2E548-EB72-DC1A-99A5-639B8FC66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586" y="-183675"/>
            <a:ext cx="8107457" cy="1955325"/>
          </a:xfrm>
        </p:spPr>
        <p:txBody>
          <a:bodyPr anchor="ctr">
            <a:normAutofit/>
          </a:bodyPr>
          <a:lstStyle/>
          <a:p>
            <a:r>
              <a:rPr lang="nl-NL" sz="3600">
                <a:latin typeface="FlandersArtSans-Bold"/>
              </a:rPr>
              <a:t>Wat vind je er wel en niet in? </a:t>
            </a:r>
            <a:endParaRPr lang="en-US" sz="3600"/>
          </a:p>
        </p:txBody>
      </p:sp>
      <p:pic>
        <p:nvPicPr>
          <p:cNvPr id="3" name="Graphic 2" descr="Sluiten met effen opvulling">
            <a:extLst>
              <a:ext uri="{FF2B5EF4-FFF2-40B4-BE49-F238E27FC236}">
                <a16:creationId xmlns:a16="http://schemas.microsoft.com/office/drawing/2014/main" id="{C3BFE1C4-2F30-3D67-8626-FC5B7198A4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0800" y="1705410"/>
            <a:ext cx="2869260" cy="2869260"/>
          </a:xfrm>
          <a:prstGeom prst="rect">
            <a:avLst/>
          </a:prstGeom>
        </p:spPr>
      </p:pic>
      <p:pic>
        <p:nvPicPr>
          <p:cNvPr id="4" name="Graphic 7" descr="Vinkje met effen opvulling">
            <a:extLst>
              <a:ext uri="{FF2B5EF4-FFF2-40B4-BE49-F238E27FC236}">
                <a16:creationId xmlns:a16="http://schemas.microsoft.com/office/drawing/2014/main" id="{BB18D68E-4B1E-2446-F442-12FF29AC66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4824" y="1313200"/>
            <a:ext cx="3309100" cy="3309100"/>
          </a:xfrm>
          <a:prstGeom prst="rect">
            <a:avLst/>
          </a:prstGeom>
        </p:spPr>
      </p:pic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4F1DF6A6-9621-D1D1-1CEB-4CCC4A2CF83E}"/>
              </a:ext>
            </a:extLst>
          </p:cNvPr>
          <p:cNvSpPr>
            <a:spLocks noGrp="1"/>
          </p:cNvSpPr>
          <p:nvPr/>
        </p:nvSpPr>
        <p:spPr>
          <a:xfrm>
            <a:off x="485335" y="1099200"/>
            <a:ext cx="3960000" cy="32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90000"/>
              <a:buFontTx/>
              <a:buBlip>
                <a:blip r:embed="rId4"/>
              </a:buBlip>
              <a:tabLst/>
              <a:defRPr sz="2200" kern="1200" spc="0">
                <a:solidFill>
                  <a:schemeClr val="tx1"/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SzPct val="70000"/>
              <a:buFontTx/>
              <a:buBlip>
                <a:blip r:embed="rId5"/>
              </a:buBlip>
              <a:defRPr sz="2000" kern="1200" spc="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6"/>
              </a:buBlip>
              <a:defRPr sz="1600" kern="1200" spc="0">
                <a:solidFill>
                  <a:schemeClr val="tx1"/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7"/>
              </a:buBlip>
              <a:defRPr sz="1400" kern="1200" spc="0">
                <a:solidFill>
                  <a:schemeClr val="tx1"/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4"/>
              </a:buBlip>
              <a:defRPr sz="1400" kern="1200" spc="0" baseline="0">
                <a:solidFill>
                  <a:schemeClr val="tx1"/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/>
              <a:t>Wat vind je? = scope</a:t>
            </a:r>
          </a:p>
          <a:p>
            <a:pPr marL="0" indent="0">
              <a:buNone/>
            </a:pPr>
            <a:endParaRPr lang="nl-NL" sz="2000"/>
          </a:p>
          <a:p>
            <a:pPr lvl="1"/>
            <a:r>
              <a:rPr lang="nl-NL" sz="1800"/>
              <a:t>Financiële voordelen voor iedereen​</a:t>
            </a:r>
          </a:p>
          <a:p>
            <a:pPr lvl="1"/>
            <a:r>
              <a:rPr lang="nl-NL" sz="1800"/>
              <a:t>Andere voordelen ENKEL voor meer kwetsbare doelgroep​</a:t>
            </a:r>
          </a:p>
          <a:p>
            <a:pPr lvl="1"/>
            <a:r>
              <a:rPr lang="nl-NL" sz="1800"/>
              <a:t>Alle thema’s van het dagelijks leven​</a:t>
            </a:r>
          </a:p>
          <a:p>
            <a:pPr lvl="1"/>
            <a:r>
              <a:rPr lang="nl-NL" sz="1800"/>
              <a:t>Federaal/Vlaams/provinciaal/ lokaal</a:t>
            </a:r>
          </a:p>
          <a:p>
            <a:pPr lvl="1"/>
            <a:r>
              <a:rPr lang="nl-NL" sz="1800"/>
              <a:t>Dagelijks wijzigingen​</a:t>
            </a:r>
          </a:p>
          <a:p>
            <a:pPr lvl="1"/>
            <a:r>
              <a:rPr lang="nl-NL" sz="1800"/>
              <a:t>Uitgebreide info per recht: wat, voor wie, hoe aanvragen, contact</a:t>
            </a:r>
            <a:endParaRPr lang="nl-BE" sz="1800"/>
          </a:p>
        </p:txBody>
      </p:sp>
      <p:sp>
        <p:nvSpPr>
          <p:cNvPr id="6" name="Tijdelijke aanduiding voor inhoud 4">
            <a:extLst>
              <a:ext uri="{FF2B5EF4-FFF2-40B4-BE49-F238E27FC236}">
                <a16:creationId xmlns:a16="http://schemas.microsoft.com/office/drawing/2014/main" id="{E2697D07-F116-AB87-6453-176A90395651}"/>
              </a:ext>
            </a:extLst>
          </p:cNvPr>
          <p:cNvSpPr>
            <a:spLocks noGrp="1"/>
          </p:cNvSpPr>
          <p:nvPr/>
        </p:nvSpPr>
        <p:spPr>
          <a:xfrm>
            <a:off x="4786490" y="1705307"/>
            <a:ext cx="3960000" cy="32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90000"/>
              <a:buFontTx/>
              <a:buBlip>
                <a:blip r:embed="rId4"/>
              </a:buBlip>
              <a:tabLst/>
              <a:defRPr sz="2200" kern="1200" spc="0">
                <a:solidFill>
                  <a:schemeClr val="tx1"/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SzPct val="70000"/>
              <a:buFontTx/>
              <a:buBlip>
                <a:blip r:embed="rId5"/>
              </a:buBlip>
              <a:defRPr sz="2000" kern="1200" spc="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6"/>
              </a:buBlip>
              <a:defRPr sz="1600" kern="1200" spc="0">
                <a:solidFill>
                  <a:schemeClr val="tx1"/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7"/>
              </a:buBlip>
              <a:defRPr sz="1400" kern="1200" spc="0">
                <a:solidFill>
                  <a:schemeClr val="tx1"/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4"/>
              </a:buBlip>
              <a:defRPr sz="1400" kern="1200" spc="0" baseline="0">
                <a:solidFill>
                  <a:schemeClr val="tx1"/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655" indent="-287655" fontAlgn="base"/>
            <a:r>
              <a:rPr lang="nl-BE" sz="2000"/>
              <a:t>Geen organisaties, wel dienstverlening/voordelen</a:t>
            </a:r>
            <a:r>
              <a:rPr lang="en-US" sz="2000"/>
              <a:t>​</a:t>
            </a:r>
            <a:endParaRPr lang="en-US"/>
          </a:p>
          <a:p>
            <a:pPr marL="287655" indent="-287655" fontAlgn="base"/>
            <a:r>
              <a:rPr lang="nl-BE" sz="2000"/>
              <a:t>Niet elke dienstverlening: </a:t>
            </a:r>
            <a:r>
              <a:rPr lang="nl-NL" sz="2000"/>
              <a:t>meerwaarde hulpverlening?</a:t>
            </a:r>
            <a:endParaRPr lang="en-US" sz="2000"/>
          </a:p>
          <a:p>
            <a:pPr marL="575945" lvl="1" indent="-287655" fontAlgn="base"/>
            <a:r>
              <a:rPr lang="nl-BE" sz="1800">
                <a:latin typeface="FlandersArtSans-Regular"/>
              </a:rPr>
              <a:t>Afvalophaling niet, maar wel juridische hulp</a:t>
            </a:r>
            <a:r>
              <a:rPr lang="en-US" sz="1800">
                <a:latin typeface="FlandersArtSans-Regular"/>
              </a:rPr>
              <a:t>​</a:t>
            </a:r>
          </a:p>
          <a:p>
            <a:pPr marL="287655" indent="-287655" fontAlgn="base"/>
            <a:r>
              <a:rPr lang="nl-BE" sz="2000"/>
              <a:t>Link overheid</a:t>
            </a:r>
          </a:p>
          <a:p>
            <a:pPr marL="287655" indent="-287655" fontAlgn="base"/>
            <a:r>
              <a:rPr lang="nl-BE" sz="2000"/>
              <a:t>Afhankelijkheid lokaal bestuur</a:t>
            </a:r>
          </a:p>
          <a:p>
            <a:pPr marL="0" indent="0" fontAlgn="base">
              <a:buNone/>
            </a:pPr>
            <a:endParaRPr lang="nl-BE"/>
          </a:p>
        </p:txBody>
      </p:sp>
      <p:cxnSp>
        <p:nvCxnSpPr>
          <p:cNvPr id="7" name="Rechte verbindingslijn 8">
            <a:extLst>
              <a:ext uri="{FF2B5EF4-FFF2-40B4-BE49-F238E27FC236}">
                <a16:creationId xmlns:a16="http://schemas.microsoft.com/office/drawing/2014/main" id="{10CFF941-8CEE-BEF0-597D-A5F9DE034285}"/>
              </a:ext>
            </a:extLst>
          </p:cNvPr>
          <p:cNvCxnSpPr/>
          <p:nvPr/>
        </p:nvCxnSpPr>
        <p:spPr>
          <a:xfrm>
            <a:off x="4610100" y="1099200"/>
            <a:ext cx="0" cy="3741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3168411"/>
      </p:ext>
    </p:extLst>
  </p:cSld>
  <p:clrMapOvr>
    <a:masterClrMapping/>
  </p:clrMapOvr>
</p:sld>
</file>

<file path=ppt/theme/theme1.xml><?xml version="1.0" encoding="utf-8"?>
<a:theme xmlns:a="http://schemas.openxmlformats.org/drawingml/2006/main" name="Rechtenverkenner_titeldia'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3645D02B-559F-49F2-936E-B8D5A3BB2323}"/>
    </a:ext>
  </a:extLst>
</a:theme>
</file>

<file path=ppt/theme/theme2.xml><?xml version="1.0" encoding="utf-8"?>
<a:theme xmlns:a="http://schemas.openxmlformats.org/drawingml/2006/main" name="Rechtenverkenner_tussentitel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ACBCFCBE-2E38-454E-A28F-5D813DB4A498}"/>
    </a:ext>
  </a:extLst>
</a:theme>
</file>

<file path=ppt/theme/theme3.xml><?xml version="1.0" encoding="utf-8"?>
<a:theme xmlns:a="http://schemas.openxmlformats.org/drawingml/2006/main" name="Rechtenverkenner_inhouddia'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B652C490-C8AF-4BCC-8330-E8CAB88A8ECE}"/>
    </a:ext>
  </a:extLst>
</a:theme>
</file>

<file path=ppt/theme/theme4.xml><?xml version="1.0" encoding="utf-8"?>
<a:theme xmlns:a="http://schemas.openxmlformats.org/drawingml/2006/main" name="DZorg_Presentatie_vaste-dia'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B472C241-1F1B-419B-8C13-536E390B07C3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06986D8AC5141B5ADEE90CADA7023" ma:contentTypeVersion="11" ma:contentTypeDescription="Een nieuw document maken." ma:contentTypeScope="" ma:versionID="ef66cf21222bf11c34bf4f5a56d0385e">
  <xsd:schema xmlns:xsd="http://www.w3.org/2001/XMLSchema" xmlns:xs="http://www.w3.org/2001/XMLSchema" xmlns:p="http://schemas.microsoft.com/office/2006/metadata/properties" xmlns:ns1="79a3923b-b132-4fb7-b7ea-e4834d30371c" xmlns:ns3="7435864a-955b-462c-9f92-957956865838" targetNamespace="http://schemas.microsoft.com/office/2006/metadata/properties" ma:root="true" ma:fieldsID="8c7dc80abc3c74464b6a5a3cf9724073" ns1:_="" ns3:_="">
    <xsd:import namespace="79a3923b-b132-4fb7-b7ea-e4834d30371c"/>
    <xsd:import namespace="7435864a-955b-462c-9f92-957956865838"/>
    <xsd:element name="properties">
      <xsd:complexType>
        <xsd:sequence>
          <xsd:element name="documentManagement">
            <xsd:complexType>
              <xsd:all>
                <xsd:element ref="ns1:j50c555ba8514d90a56981acba5961aa" minOccurs="0"/>
                <xsd:element ref="ns1:TaxCatchAll" minOccurs="0"/>
                <xsd:element ref="ns1:j665277c2ad14cd480bffa383a1315f1" minOccurs="0"/>
                <xsd:element ref="ns1:m7cdb0f0e5b64966afb84dcadae9d979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a3923b-b132-4fb7-b7ea-e4834d30371c" elementFormDefault="qualified">
    <xsd:import namespace="http://schemas.microsoft.com/office/2006/documentManagement/types"/>
    <xsd:import namespace="http://schemas.microsoft.com/office/infopath/2007/PartnerControls"/>
    <xsd:element name="j50c555ba8514d90a56981acba5961aa" ma:index="8" ma:taxonomy="true" ma:internalName="j50c555ba8514d90a56981acba5961aa" ma:taxonomyFieldName="ZORGProduct" ma:displayName="Product" ma:default="" ma:fieldId="{350c555b-a851-4d90-a569-81acba5961aa}" ma:taxonomyMulti="true" ma:sspId="49ca8161-7180-459b-a0ef-1a71cf6ffea5" ma:termSetId="53ddff7d-d5c0-41f7-a1bf-4d9e61c3a67a" ma:anchorId="b1c90b59-096b-4b9d-ab1d-c71089b0140c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f17a0ba1-8aae-4ba2-8524-d3430a017081}" ma:internalName="TaxCatchAll" ma:showField="CatchAllData" ma:web="79a3923b-b132-4fb7-b7ea-e4834d3037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665277c2ad14cd480bffa383a1315f1" ma:index="10" nillable="true" ma:taxonomy="true" ma:internalName="j665277c2ad14cd480bffa383a1315f1" ma:taxonomyFieldName="ZORGRegio" ma:displayName="Regio" ma:default="" ma:fieldId="{3665277c-2ad1-4cd4-80bf-fa383a1315f1}" ma:sspId="49ca8161-7180-459b-a0ef-1a71cf6ffea5" ma:termSetId="53ddff7d-d5c0-41f7-a1bf-4d9e61c3a67a" ma:anchorId="91a3ac90-da49-4910-93d2-169dd6c88de8" ma:open="false" ma:isKeyword="false">
      <xsd:complexType>
        <xsd:sequence>
          <xsd:element ref="pc:Terms" minOccurs="0" maxOccurs="1"/>
        </xsd:sequence>
      </xsd:complexType>
    </xsd:element>
    <xsd:element name="m7cdb0f0e5b64966afb84dcadae9d979" ma:index="11" nillable="true" ma:taxonomy="true" ma:internalName="m7cdb0f0e5b64966afb84dcadae9d979" ma:taxonomyFieldName="ZORGStatus" ma:displayName="Document status" ma:default="" ma:fieldId="{67cdb0f0-e5b6-4966-afb8-4dcadae9d979}" ma:sspId="49ca8161-7180-459b-a0ef-1a71cf6ffea5" ma:termSetId="53ddff7d-d5c0-41f7-a1bf-4d9e61c3a67a" ma:anchorId="f212b1aa-04ed-49bf-b9de-a4090ee98616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35864a-955b-462c-9f92-9579568658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Inhoudstype"/>
        <xsd:element ref="dc:title" minOccurs="0" maxOccurs="1" ma:index="2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9a3923b-b132-4fb7-b7ea-e4834d30371c">
      <Value>5</Value>
      <Value>18</Value>
      <Value>3</Value>
      <Value>31</Value>
    </TaxCatchAll>
    <j50c555ba8514d90a56981acba5961aa xmlns="79a3923b-b132-4fb7-b7ea-e4834d30371c">
      <Terms xmlns="http://schemas.microsoft.com/office/infopath/2007/PartnerControls">
        <TermInfo xmlns="http://schemas.microsoft.com/office/infopath/2007/PartnerControls">
          <TermName xmlns="http://schemas.microsoft.com/office/infopath/2007/PartnerControls">Rechtenverkenner</TermName>
          <TermId xmlns="http://schemas.microsoft.com/office/infopath/2007/PartnerControls">abd75fab-636d-4015-935a-f716e95754c0</TermId>
        </TermInfo>
        <TermInfo xmlns="http://schemas.microsoft.com/office/infopath/2007/PartnerControls">
          <TermName xmlns="http://schemas.microsoft.com/office/infopath/2007/PartnerControls">Sociale Kaart</TermName>
          <TermId xmlns="http://schemas.microsoft.com/office/infopath/2007/PartnerControls">4b5383d9-74ba-420b-b015-fbf4b42379e2</TermId>
        </TermInfo>
      </Terms>
    </j50c555ba8514d90a56981acba5961aa>
    <m7cdb0f0e5b64966afb84dcadae9d979 xmlns="79a3923b-b132-4fb7-b7ea-e4834d30371c">
      <Terms xmlns="http://schemas.microsoft.com/office/infopath/2007/PartnerControls">
        <TermInfo xmlns="http://schemas.microsoft.com/office/infopath/2007/PartnerControls">
          <TermName xmlns="http://schemas.microsoft.com/office/infopath/2007/PartnerControls">Definitief</TermName>
          <TermId xmlns="http://schemas.microsoft.com/office/infopath/2007/PartnerControls">6e43cc2f-1777-44a4-94d2-0f03b2dcc0d5</TermId>
        </TermInfo>
      </Terms>
    </m7cdb0f0e5b64966afb84dcadae9d979>
    <j665277c2ad14cd480bffa383a1315f1 xmlns="79a3923b-b132-4fb7-b7ea-e4834d30371c">
      <Terms xmlns="http://schemas.microsoft.com/office/infopath/2007/PartnerControls">
        <TermInfo xmlns="http://schemas.microsoft.com/office/infopath/2007/PartnerControls">
          <TermName xmlns="http://schemas.microsoft.com/office/infopath/2007/PartnerControls">Vlaanderen</TermName>
          <TermId xmlns="http://schemas.microsoft.com/office/infopath/2007/PartnerControls">1017f216-9741-41f5-9187-7029874d1dc8</TermId>
        </TermInfo>
      </Terms>
    </j665277c2ad14cd480bffa383a1315f1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6B5779-4E28-4776-8A22-AFCB0955DB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a3923b-b132-4fb7-b7ea-e4834d30371c"/>
    <ds:schemaRef ds:uri="7435864a-955b-462c-9f92-9579568658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DF51BD-931C-487D-A907-A4A17478AF89}">
  <ds:schemaRefs>
    <ds:schemaRef ds:uri="79a3923b-b132-4fb7-b7ea-e4834d30371c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elements/1.1/"/>
    <ds:schemaRef ds:uri="http://schemas.openxmlformats.org/package/2006/metadata/core-properties"/>
    <ds:schemaRef ds:uri="7435864a-955b-462c-9f92-957956865838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B2DD036-90B0-42FF-BD4F-97840874319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c0338a6-9561-4ee8-b8d6-4e89cbd520a0}" enabled="0" method="" siteId="{0c0338a6-9561-4ee8-b8d6-4e89cbd520a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Rechtenverkenner_presentatie_breedbeeld</Template>
  <TotalTime>138</TotalTime>
  <Words>443</Words>
  <Application>Microsoft Office PowerPoint</Application>
  <PresentationFormat>On-screen Show (16:9)</PresentationFormat>
  <Paragraphs>66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Rechtenverkenner_titeldia's</vt:lpstr>
      <vt:lpstr>Rechtenverkenner_tussentitels</vt:lpstr>
      <vt:lpstr>Rechtenverkenner_inhouddia's</vt:lpstr>
      <vt:lpstr>DZorg_Presentatie_vaste-dia's</vt:lpstr>
      <vt:lpstr>PowerPoint Presentation</vt:lpstr>
      <vt:lpstr>Rechtenverkenner   Gebruik en enkele praktische tips</vt:lpstr>
      <vt:lpstr>Inhoud</vt:lpstr>
      <vt:lpstr>Wat is rechtenverkenner? </vt:lpstr>
      <vt:lpstr>PowerPoint Presentation</vt:lpstr>
      <vt:lpstr>Geen enkele professional kan het volledige landschap alleen overzien en bijhouden -&gt; Rechtenverkenner als hulpmiddel = Meest complete en actuele overzicht van rechten overheen de verschillende overheden</vt:lpstr>
      <vt:lpstr>PowerPoint Presentation</vt:lpstr>
      <vt:lpstr>PowerPoint Presentation</vt:lpstr>
      <vt:lpstr>Wat vind je er wel en niet in? </vt:lpstr>
      <vt:lpstr>Informatie per recht</vt:lpstr>
      <vt:lpstr>Informatie per recht</vt:lpstr>
      <vt:lpstr>De drie zoekmethoden</vt:lpstr>
      <vt:lpstr>Bijkomende tips</vt:lpstr>
      <vt:lpstr>Vragen/opmerkingen?   rechtenverkenner@vlaanderen.be  Rechtenverkenner | Departement Zorg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Lauwers Leen</dc:creator>
  <cp:lastModifiedBy>Lauwers Leen</cp:lastModifiedBy>
  <cp:revision>181</cp:revision>
  <cp:lastPrinted>2025-04-14T14:51:53Z</cp:lastPrinted>
  <dcterms:created xsi:type="dcterms:W3CDTF">2026-07-23T09:31:34Z</dcterms:created>
  <dcterms:modified xsi:type="dcterms:W3CDTF">2026-07-30T13:31:57Z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0x010100F2E06986D8AC5141B5ADEE90CADA7023</vt:lpwstr>
  </property>
  <property fmtid="{D5CDD505-2E9C-101B-9397-08002B2CF9AE}" pid="3" name="MediaServiceImageTags">
    <vt:lpwstr/>
  </property>
  <property fmtid="{D5CDD505-2E9C-101B-9397-08002B2CF9AE}" pid="4" name="_dlc_DocIdItemGuid">
    <vt:lpwstr>5611d6ca-98a3-490e-ac7e-50cd2bd70b43</vt:lpwstr>
  </property>
  <property fmtid="{D5CDD505-2E9C-101B-9397-08002B2CF9AE}" pid="5" name="ZORGProduct">
    <vt:lpwstr>5;#Rechtenverkenner|abd75fab-636d-4015-935a-f716e95754c0;#3;#Sociale Kaart|4b5383d9-74ba-420b-b015-fbf4b42379e2</vt:lpwstr>
  </property>
  <property fmtid="{D5CDD505-2E9C-101B-9397-08002B2CF9AE}" pid="6" name="ZORGSoortInfoComMateriaal">
    <vt:lpwstr/>
  </property>
  <property fmtid="{D5CDD505-2E9C-101B-9397-08002B2CF9AE}" pid="7" name="ZORGSoortInfoComGebruik">
    <vt:lpwstr/>
  </property>
  <property fmtid="{D5CDD505-2E9C-101B-9397-08002B2CF9AE}" pid="8" name="ZORGStatus">
    <vt:lpwstr>18;#Definitief|6e43cc2f-1777-44a4-94d2-0f03b2dcc0d5</vt:lpwstr>
  </property>
  <property fmtid="{D5CDD505-2E9C-101B-9397-08002B2CF9AE}" pid="9" name="ZORGRegio">
    <vt:lpwstr>31;#Vlaanderen|1017f216-9741-41f5-9187-7029874d1dc8</vt:lpwstr>
  </property>
</Properties>
</file>