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23" r:id="rId4"/>
    <p:sldMasterId id="2147483782" r:id="rId5"/>
    <p:sldMasterId id="2147483839" r:id="rId6"/>
    <p:sldMasterId id="2147483816" r:id="rId7"/>
  </p:sldMasterIdLst>
  <p:notesMasterIdLst>
    <p:notesMasterId r:id="rId26"/>
  </p:notesMasterIdLst>
  <p:handoutMasterIdLst>
    <p:handoutMasterId r:id="rId27"/>
  </p:handoutMasterIdLst>
  <p:sldIdLst>
    <p:sldId id="299" r:id="rId8"/>
    <p:sldId id="315" r:id="rId9"/>
    <p:sldId id="316" r:id="rId10"/>
    <p:sldId id="318" r:id="rId11"/>
    <p:sldId id="300" r:id="rId12"/>
    <p:sldId id="301" r:id="rId13"/>
    <p:sldId id="302" r:id="rId14"/>
    <p:sldId id="320" r:id="rId15"/>
    <p:sldId id="304" r:id="rId16"/>
    <p:sldId id="314" r:id="rId17"/>
    <p:sldId id="305" r:id="rId18"/>
    <p:sldId id="321" r:id="rId19"/>
    <p:sldId id="307" r:id="rId20"/>
    <p:sldId id="308" r:id="rId21"/>
    <p:sldId id="309" r:id="rId22"/>
    <p:sldId id="310" r:id="rId23"/>
    <p:sldId id="311" r:id="rId24"/>
    <p:sldId id="312" r:id="rId25"/>
  </p:sldIdLst>
  <p:sldSz cx="9144000" cy="5143500" type="screen16x9"/>
  <p:notesSz cx="9144000" cy="6858000"/>
  <p:embeddedFontLst>
    <p:embeddedFont>
      <p:font typeface="Flanders Art Sans" panose="020B0604020202020204" charset="0"/>
      <p:regular r:id="rId28"/>
      <p:bold r:id="rId29"/>
      <p:italic r:id="rId30"/>
      <p:boldItalic r:id="rId31"/>
    </p:embeddedFont>
    <p:embeddedFont>
      <p:font typeface="Flanders Art Sans Medium" panose="020B0604020202020204" charset="0"/>
      <p:regular r:id="rId32"/>
      <p:bold r:id="rId33"/>
      <p:italic r:id="rId34"/>
      <p:boldItalic r:id="rId35"/>
    </p:embeddedFont>
    <p:embeddedFont>
      <p:font typeface="Flanders Art Serif" panose="020B0604020202020204" charset="0"/>
      <p:regular r:id="rId36"/>
    </p:embeddedFont>
    <p:embeddedFont>
      <p:font typeface="Flanders Art Serif Medium" panose="020B0604020202020204" charset="0"/>
      <p:regular r:id="rId37"/>
    </p:embeddedFont>
    <p:embeddedFont>
      <p:font typeface="FlandersArtSans-Bold" panose="00000800000000000000" pitchFamily="2" charset="0"/>
      <p:bold r:id="rId38"/>
    </p:embeddedFont>
    <p:embeddedFont>
      <p:font typeface="FlandersArtSans-Regular" panose="00000500000000000000" pitchFamily="2" charset="0"/>
      <p:regular r:id="rId39"/>
    </p:embeddedFont>
  </p:embeddedFontLst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D47301-BF15-F41C-C40D-D3D9FA177423}" name="Lauwers Leen" initials="LL" userId="S::leen.lauwers@vlaanderen.be::b07259d2-56e0-4213-9c51-0ac00f7e1cb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7"/>
    <a:srgbClr val="F6C547"/>
    <a:srgbClr val="99D892"/>
    <a:srgbClr val="80B6E4"/>
    <a:srgbClr val="D9BCE8"/>
    <a:srgbClr val="359B3C"/>
    <a:srgbClr val="FFFF00"/>
    <a:srgbClr val="646464"/>
    <a:srgbClr val="717171"/>
    <a:srgbClr val="9B9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90E4BB-990C-190A-2E08-D91E56BABADF}" v="201" dt="2026-07-30T07:52:31.512"/>
    <p1510:client id="{B77BA7FD-E773-475A-A429-8C5CDC157D96}" v="14" dt="2026-07-30T09:46:05.672"/>
    <p1510:client id="{EEE6E37D-296F-56F5-7033-4CE483F0BAAF}" v="77" dt="2026-07-30T09:34:04.8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6421" autoAdjust="0"/>
  </p:normalViewPr>
  <p:slideViewPr>
    <p:cSldViewPr snapToGrid="0" showGuides="1">
      <p:cViewPr varScale="1">
        <p:scale>
          <a:sx n="146" d="100"/>
          <a:sy n="146" d="100"/>
        </p:scale>
        <p:origin x="630" y="114"/>
      </p:cViewPr>
      <p:guideLst>
        <p:guide orient="horz" pos="2160"/>
        <p:guide pos="2880"/>
        <p:guide orient="horz" pos="1620"/>
        <p:guide pos="55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2988" y="6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2.fntdata"/><Relationship Id="rId21" Type="http://schemas.openxmlformats.org/officeDocument/2006/relationships/slide" Target="slides/slide14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45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4.fntdata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0" Type="http://schemas.openxmlformats.org/officeDocument/2006/relationships/slide" Target="slides/slide13.xml"/><Relationship Id="rId4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30-7-2026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30/07/2026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48636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13400-9518-16AA-CB72-DFA3E7E4B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D477320-241F-2C22-AE6F-D19747065B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0CFC012-89D6-B7A4-AE8C-73134EA156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F1E7211-EBB0-EC8A-DA8D-79DDC2D1C3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94051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D61FF-E2D7-9181-1501-0C1AE799A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8C08E4E-5020-0BB5-E040-CB349389BB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27AEF61-76AF-B941-14DD-3CE09E87CC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CF46F1D-2348-941A-4BFA-4A2509832D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48210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7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jpeg"/><Relationship Id="rId7" Type="http://schemas.openxmlformats.org/officeDocument/2006/relationships/image" Target="../media/image23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8.jpeg"/><Relationship Id="rId5" Type="http://schemas.openxmlformats.org/officeDocument/2006/relationships/image" Target="../media/image22.jpeg"/><Relationship Id="rId10" Type="http://schemas.openxmlformats.org/officeDocument/2006/relationships/image" Target="../media/image1.png"/><Relationship Id="rId4" Type="http://schemas.openxmlformats.org/officeDocument/2006/relationships/image" Target="../media/image21.jpeg"/><Relationship Id="rId9" Type="http://schemas.openxmlformats.org/officeDocument/2006/relationships/image" Target="../media/image7.pn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dia_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9E61EC70-A4A7-FA10-6B94-2354B2BB24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9642" y="4619699"/>
            <a:ext cx="2281507" cy="162000"/>
          </a:xfrm>
          <a:prstGeom prst="rect">
            <a:avLst/>
          </a:prstGeom>
        </p:spPr>
      </p:pic>
      <p:sp>
        <p:nvSpPr>
          <p:cNvPr id="17" name="Trapezium 10">
            <a:extLst>
              <a:ext uri="{FF2B5EF4-FFF2-40B4-BE49-F238E27FC236}">
                <a16:creationId xmlns:a16="http://schemas.microsoft.com/office/drawing/2014/main" id="{DD740502-4186-AC6D-5896-EF5F922B1AAD}"/>
              </a:ext>
            </a:extLst>
          </p:cNvPr>
          <p:cNvSpPr/>
          <p:nvPr userDrawn="1"/>
        </p:nvSpPr>
        <p:spPr>
          <a:xfrm>
            <a:off x="-745" y="-3810"/>
            <a:ext cx="6572910" cy="5146675"/>
          </a:xfrm>
          <a:custGeom>
            <a:avLst/>
            <a:gdLst>
              <a:gd name="connsiteX0" fmla="*/ 0 w 9387840"/>
              <a:gd name="connsiteY0" fmla="*/ 5143500 h 5143500"/>
              <a:gd name="connsiteX1" fmla="*/ 1773530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3027655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2814930 w 9387840"/>
              <a:gd name="connsiteY1" fmla="*/ 635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7978140"/>
              <a:gd name="connsiteY0" fmla="*/ 5130800 h 5143500"/>
              <a:gd name="connsiteX1" fmla="*/ 1405230 w 7978140"/>
              <a:gd name="connsiteY1" fmla="*/ 6350 h 5143500"/>
              <a:gd name="connsiteX2" fmla="*/ 6204610 w 7978140"/>
              <a:gd name="connsiteY2" fmla="*/ 0 h 5143500"/>
              <a:gd name="connsiteX3" fmla="*/ 7978140 w 7978140"/>
              <a:gd name="connsiteY3" fmla="*/ 5143500 h 5143500"/>
              <a:gd name="connsiteX4" fmla="*/ 0 w 7978140"/>
              <a:gd name="connsiteY4" fmla="*/ 5130800 h 5143500"/>
              <a:gd name="connsiteX0" fmla="*/ 0 w 7387590"/>
              <a:gd name="connsiteY0" fmla="*/ 5127625 h 5143500"/>
              <a:gd name="connsiteX1" fmla="*/ 814680 w 7387590"/>
              <a:gd name="connsiteY1" fmla="*/ 6350 h 5143500"/>
              <a:gd name="connsiteX2" fmla="*/ 5614060 w 7387590"/>
              <a:gd name="connsiteY2" fmla="*/ 0 h 5143500"/>
              <a:gd name="connsiteX3" fmla="*/ 7387590 w 7387590"/>
              <a:gd name="connsiteY3" fmla="*/ 5143500 h 5143500"/>
              <a:gd name="connsiteX4" fmla="*/ 0 w 7387590"/>
              <a:gd name="connsiteY4" fmla="*/ 5127625 h 5143500"/>
              <a:gd name="connsiteX0" fmla="*/ 0 w 6835140"/>
              <a:gd name="connsiteY0" fmla="*/ 5127625 h 5143500"/>
              <a:gd name="connsiteX1" fmla="*/ 262230 w 6835140"/>
              <a:gd name="connsiteY1" fmla="*/ 6350 h 5143500"/>
              <a:gd name="connsiteX2" fmla="*/ 5061610 w 6835140"/>
              <a:gd name="connsiteY2" fmla="*/ 0 h 5143500"/>
              <a:gd name="connsiteX3" fmla="*/ 6835140 w 6835140"/>
              <a:gd name="connsiteY3" fmla="*/ 5143500 h 5143500"/>
              <a:gd name="connsiteX4" fmla="*/ 0 w 6835140"/>
              <a:gd name="connsiteY4" fmla="*/ 5127625 h 5143500"/>
              <a:gd name="connsiteX0" fmla="*/ 0 w 6622415"/>
              <a:gd name="connsiteY0" fmla="*/ 5130800 h 5143500"/>
              <a:gd name="connsiteX1" fmla="*/ 49505 w 6622415"/>
              <a:gd name="connsiteY1" fmla="*/ 6350 h 5143500"/>
              <a:gd name="connsiteX2" fmla="*/ 4848885 w 6622415"/>
              <a:gd name="connsiteY2" fmla="*/ 0 h 5143500"/>
              <a:gd name="connsiteX3" fmla="*/ 6622415 w 6622415"/>
              <a:gd name="connsiteY3" fmla="*/ 5143500 h 5143500"/>
              <a:gd name="connsiteX4" fmla="*/ 0 w 6622415"/>
              <a:gd name="connsiteY4" fmla="*/ 5130800 h 5143500"/>
              <a:gd name="connsiteX0" fmla="*/ 7645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7645 w 6572910"/>
              <a:gd name="connsiteY4" fmla="*/ 5146675 h 5146675"/>
              <a:gd name="connsiteX0" fmla="*/ 10820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10820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910" h="5146675">
                <a:moveTo>
                  <a:pt x="3677" y="5146675"/>
                </a:moveTo>
                <a:cubicBezTo>
                  <a:pt x="1129" y="3433233"/>
                  <a:pt x="2548" y="1719792"/>
                  <a:pt x="0" y="6350"/>
                </a:cubicBezTo>
                <a:lnTo>
                  <a:pt x="4799380" y="0"/>
                </a:lnTo>
                <a:lnTo>
                  <a:pt x="6572910" y="5143500"/>
                </a:lnTo>
                <a:lnTo>
                  <a:pt x="3677" y="514667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19" name="Afbeelding 18" descr="Afbeelding met tekst, Lettertype, Graphics, grafische vormgeving&#10;&#10;Door AI gegenereerde inhoud is mogelijk onjuist.">
            <a:extLst>
              <a:ext uri="{FF2B5EF4-FFF2-40B4-BE49-F238E27FC236}">
                <a16:creationId xmlns:a16="http://schemas.microsoft.com/office/drawing/2014/main" id="{5EEB5DE9-01FE-E408-45DF-9B87709BAD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4390980"/>
            <a:ext cx="1543815" cy="396241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6C7B8A92-0D3C-369C-63CD-D133D00D8DF2}"/>
              </a:ext>
            </a:extLst>
          </p:cNvPr>
          <p:cNvSpPr txBox="1"/>
          <p:nvPr userDrawn="1"/>
        </p:nvSpPr>
        <p:spPr>
          <a:xfrm>
            <a:off x="1584960" y="390744"/>
            <a:ext cx="3285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nl-NL" dirty="0">
                <a:solidFill>
                  <a:schemeClr val="bg1"/>
                </a:solidFill>
                <a:latin typeface="Flanders Art Serif Medium" panose="00000600000000000000" pitchFamily="50" charset="0"/>
              </a:rPr>
              <a:t>Alle sociale rechten</a:t>
            </a:r>
            <a:br>
              <a:rPr lang="nl-NL" dirty="0">
                <a:solidFill>
                  <a:schemeClr val="bg1"/>
                </a:solidFill>
                <a:latin typeface="Flanders Art Serif Medium" panose="00000600000000000000" pitchFamily="50" charset="0"/>
              </a:rPr>
            </a:br>
            <a:r>
              <a:rPr lang="nl-NL" dirty="0">
                <a:solidFill>
                  <a:schemeClr val="bg1"/>
                </a:solidFill>
                <a:latin typeface="Flanders Art Serif Medium" panose="00000600000000000000" pitchFamily="50" charset="0"/>
              </a:rPr>
              <a:t>op één handige plek</a:t>
            </a:r>
            <a:endParaRPr lang="nl-BE" dirty="0">
              <a:solidFill>
                <a:schemeClr val="bg1"/>
              </a:solidFill>
              <a:latin typeface="Flanders Art Serif Medium" panose="00000600000000000000" pitchFamily="50" charset="0"/>
            </a:endParaRPr>
          </a:p>
        </p:txBody>
      </p:sp>
      <p:sp>
        <p:nvSpPr>
          <p:cNvPr id="5" name="Trapezium 10">
            <a:extLst>
              <a:ext uri="{FF2B5EF4-FFF2-40B4-BE49-F238E27FC236}">
                <a16:creationId xmlns:a16="http://schemas.microsoft.com/office/drawing/2014/main" id="{2B38BF53-ACC4-9DC5-6A63-72956328A323}"/>
              </a:ext>
            </a:extLst>
          </p:cNvPr>
          <p:cNvSpPr/>
          <p:nvPr userDrawn="1"/>
        </p:nvSpPr>
        <p:spPr>
          <a:xfrm>
            <a:off x="-2994" y="-3604"/>
            <a:ext cx="2978810" cy="5146675"/>
          </a:xfrm>
          <a:custGeom>
            <a:avLst/>
            <a:gdLst>
              <a:gd name="connsiteX0" fmla="*/ 0 w 9387840"/>
              <a:gd name="connsiteY0" fmla="*/ 5143500 h 5143500"/>
              <a:gd name="connsiteX1" fmla="*/ 1773530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3027655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2814930 w 9387840"/>
              <a:gd name="connsiteY1" fmla="*/ 635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7978140"/>
              <a:gd name="connsiteY0" fmla="*/ 5130800 h 5143500"/>
              <a:gd name="connsiteX1" fmla="*/ 1405230 w 7978140"/>
              <a:gd name="connsiteY1" fmla="*/ 6350 h 5143500"/>
              <a:gd name="connsiteX2" fmla="*/ 6204610 w 7978140"/>
              <a:gd name="connsiteY2" fmla="*/ 0 h 5143500"/>
              <a:gd name="connsiteX3" fmla="*/ 7978140 w 7978140"/>
              <a:gd name="connsiteY3" fmla="*/ 5143500 h 5143500"/>
              <a:gd name="connsiteX4" fmla="*/ 0 w 7978140"/>
              <a:gd name="connsiteY4" fmla="*/ 5130800 h 5143500"/>
              <a:gd name="connsiteX0" fmla="*/ 0 w 7387590"/>
              <a:gd name="connsiteY0" fmla="*/ 5127625 h 5143500"/>
              <a:gd name="connsiteX1" fmla="*/ 814680 w 7387590"/>
              <a:gd name="connsiteY1" fmla="*/ 6350 h 5143500"/>
              <a:gd name="connsiteX2" fmla="*/ 5614060 w 7387590"/>
              <a:gd name="connsiteY2" fmla="*/ 0 h 5143500"/>
              <a:gd name="connsiteX3" fmla="*/ 7387590 w 7387590"/>
              <a:gd name="connsiteY3" fmla="*/ 5143500 h 5143500"/>
              <a:gd name="connsiteX4" fmla="*/ 0 w 7387590"/>
              <a:gd name="connsiteY4" fmla="*/ 5127625 h 5143500"/>
              <a:gd name="connsiteX0" fmla="*/ 0 w 6835140"/>
              <a:gd name="connsiteY0" fmla="*/ 5127625 h 5143500"/>
              <a:gd name="connsiteX1" fmla="*/ 262230 w 6835140"/>
              <a:gd name="connsiteY1" fmla="*/ 6350 h 5143500"/>
              <a:gd name="connsiteX2" fmla="*/ 5061610 w 6835140"/>
              <a:gd name="connsiteY2" fmla="*/ 0 h 5143500"/>
              <a:gd name="connsiteX3" fmla="*/ 6835140 w 6835140"/>
              <a:gd name="connsiteY3" fmla="*/ 5143500 h 5143500"/>
              <a:gd name="connsiteX4" fmla="*/ 0 w 6835140"/>
              <a:gd name="connsiteY4" fmla="*/ 5127625 h 5143500"/>
              <a:gd name="connsiteX0" fmla="*/ 0 w 6622415"/>
              <a:gd name="connsiteY0" fmla="*/ 5130800 h 5143500"/>
              <a:gd name="connsiteX1" fmla="*/ 49505 w 6622415"/>
              <a:gd name="connsiteY1" fmla="*/ 6350 h 5143500"/>
              <a:gd name="connsiteX2" fmla="*/ 4848885 w 6622415"/>
              <a:gd name="connsiteY2" fmla="*/ 0 h 5143500"/>
              <a:gd name="connsiteX3" fmla="*/ 6622415 w 6622415"/>
              <a:gd name="connsiteY3" fmla="*/ 5143500 h 5143500"/>
              <a:gd name="connsiteX4" fmla="*/ 0 w 6622415"/>
              <a:gd name="connsiteY4" fmla="*/ 5130800 h 5143500"/>
              <a:gd name="connsiteX0" fmla="*/ 7645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7645 w 6572910"/>
              <a:gd name="connsiteY4" fmla="*/ 5146675 h 5146675"/>
              <a:gd name="connsiteX0" fmla="*/ 10820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10820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2 w 6569235"/>
              <a:gd name="connsiteY0" fmla="*/ 5146675 h 5146675"/>
              <a:gd name="connsiteX1" fmla="*/ 3590425 w 6569235"/>
              <a:gd name="connsiteY1" fmla="*/ 12700 h 5146675"/>
              <a:gd name="connsiteX2" fmla="*/ 4795705 w 6569235"/>
              <a:gd name="connsiteY2" fmla="*/ 0 h 5146675"/>
              <a:gd name="connsiteX3" fmla="*/ 6569235 w 6569235"/>
              <a:gd name="connsiteY3" fmla="*/ 5143500 h 5146675"/>
              <a:gd name="connsiteX4" fmla="*/ 2 w 6569235"/>
              <a:gd name="connsiteY4" fmla="*/ 5146675 h 5146675"/>
              <a:gd name="connsiteX0" fmla="*/ 16377 w 2978810"/>
              <a:gd name="connsiteY0" fmla="*/ 5146675 h 5146675"/>
              <a:gd name="connsiteX1" fmla="*/ 0 w 2978810"/>
              <a:gd name="connsiteY1" fmla="*/ 12700 h 5146675"/>
              <a:gd name="connsiteX2" fmla="*/ 1205280 w 2978810"/>
              <a:gd name="connsiteY2" fmla="*/ 0 h 5146675"/>
              <a:gd name="connsiteX3" fmla="*/ 2978810 w 2978810"/>
              <a:gd name="connsiteY3" fmla="*/ 5143500 h 5146675"/>
              <a:gd name="connsiteX4" fmla="*/ 16377 w 2978810"/>
              <a:gd name="connsiteY4" fmla="*/ 5146675 h 514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8810" h="5146675">
                <a:moveTo>
                  <a:pt x="16377" y="5146675"/>
                </a:moveTo>
                <a:cubicBezTo>
                  <a:pt x="13829" y="3433233"/>
                  <a:pt x="2548" y="1726142"/>
                  <a:pt x="0" y="12700"/>
                </a:cubicBezTo>
                <a:lnTo>
                  <a:pt x="1205280" y="0"/>
                </a:lnTo>
                <a:lnTo>
                  <a:pt x="2978810" y="5143500"/>
                </a:lnTo>
                <a:lnTo>
                  <a:pt x="16377" y="5146675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grpSp>
        <p:nvGrpSpPr>
          <p:cNvPr id="26" name="Groep 25">
            <a:extLst>
              <a:ext uri="{FF2B5EF4-FFF2-40B4-BE49-F238E27FC236}">
                <a16:creationId xmlns:a16="http://schemas.microsoft.com/office/drawing/2014/main" id="{C0DB5AA1-896E-D0BA-49CD-CB271195572A}"/>
              </a:ext>
            </a:extLst>
          </p:cNvPr>
          <p:cNvGrpSpPr/>
          <p:nvPr userDrawn="1"/>
        </p:nvGrpSpPr>
        <p:grpSpPr>
          <a:xfrm>
            <a:off x="2174473" y="1423220"/>
            <a:ext cx="3925168" cy="3052279"/>
            <a:chOff x="2066882" y="1395717"/>
            <a:chExt cx="3925168" cy="3052279"/>
          </a:xfrm>
        </p:grpSpPr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A14B9347-D604-3494-452F-0E2BE92360C1}"/>
                </a:ext>
              </a:extLst>
            </p:cNvPr>
            <p:cNvPicPr preferRelativeResize="0">
              <a:picLocks noChangeArrowheads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84" t="22159" r="39332" b="2486"/>
            <a:stretch/>
          </p:blipFill>
          <p:spPr bwMode="auto">
            <a:xfrm>
              <a:off x="2831392" y="3382850"/>
              <a:ext cx="1134000" cy="1065146"/>
            </a:xfrm>
            <a:prstGeom prst="flowChartAlternateProcess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>
              <a:extLst>
                <a:ext uri="{FF2B5EF4-FFF2-40B4-BE49-F238E27FC236}">
                  <a16:creationId xmlns:a16="http://schemas.microsoft.com/office/drawing/2014/main" id="{3F489A1C-87CC-C9DC-BE71-E6BD610CF6A2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89" b="7889"/>
            <a:stretch/>
          </p:blipFill>
          <p:spPr bwMode="auto">
            <a:xfrm>
              <a:off x="4095030" y="2960936"/>
              <a:ext cx="1897020" cy="1065146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0">
              <a:extLst>
                <a:ext uri="{FF2B5EF4-FFF2-40B4-BE49-F238E27FC236}">
                  <a16:creationId xmlns:a16="http://schemas.microsoft.com/office/drawing/2014/main" id="{CEADE485-5C65-5C09-A5E3-3B5DA5F3890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066882" y="2066768"/>
              <a:ext cx="1894785" cy="1201395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2">
              <a:extLst>
                <a:ext uri="{FF2B5EF4-FFF2-40B4-BE49-F238E27FC236}">
                  <a16:creationId xmlns:a16="http://schemas.microsoft.com/office/drawing/2014/main" id="{89416C44-B813-2D05-029F-F346F333E2F9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45" t="9583" r="1574" b="1035"/>
            <a:stretch/>
          </p:blipFill>
          <p:spPr bwMode="auto">
            <a:xfrm>
              <a:off x="4095030" y="1395717"/>
              <a:ext cx="1067621" cy="1476714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11457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otdia_extragegev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apezium 10">
            <a:extLst>
              <a:ext uri="{FF2B5EF4-FFF2-40B4-BE49-F238E27FC236}">
                <a16:creationId xmlns:a16="http://schemas.microsoft.com/office/drawing/2014/main" id="{68998709-3550-F1A9-9405-9C5C75D9EB86}"/>
              </a:ext>
            </a:extLst>
          </p:cNvPr>
          <p:cNvSpPr/>
          <p:nvPr userDrawn="1"/>
        </p:nvSpPr>
        <p:spPr>
          <a:xfrm>
            <a:off x="-2994" y="-3604"/>
            <a:ext cx="2978810" cy="5146675"/>
          </a:xfrm>
          <a:custGeom>
            <a:avLst/>
            <a:gdLst>
              <a:gd name="connsiteX0" fmla="*/ 0 w 9387840"/>
              <a:gd name="connsiteY0" fmla="*/ 5143500 h 5143500"/>
              <a:gd name="connsiteX1" fmla="*/ 1773530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3027655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2814930 w 9387840"/>
              <a:gd name="connsiteY1" fmla="*/ 635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7978140"/>
              <a:gd name="connsiteY0" fmla="*/ 5130800 h 5143500"/>
              <a:gd name="connsiteX1" fmla="*/ 1405230 w 7978140"/>
              <a:gd name="connsiteY1" fmla="*/ 6350 h 5143500"/>
              <a:gd name="connsiteX2" fmla="*/ 6204610 w 7978140"/>
              <a:gd name="connsiteY2" fmla="*/ 0 h 5143500"/>
              <a:gd name="connsiteX3" fmla="*/ 7978140 w 7978140"/>
              <a:gd name="connsiteY3" fmla="*/ 5143500 h 5143500"/>
              <a:gd name="connsiteX4" fmla="*/ 0 w 7978140"/>
              <a:gd name="connsiteY4" fmla="*/ 5130800 h 5143500"/>
              <a:gd name="connsiteX0" fmla="*/ 0 w 7387590"/>
              <a:gd name="connsiteY0" fmla="*/ 5127625 h 5143500"/>
              <a:gd name="connsiteX1" fmla="*/ 814680 w 7387590"/>
              <a:gd name="connsiteY1" fmla="*/ 6350 h 5143500"/>
              <a:gd name="connsiteX2" fmla="*/ 5614060 w 7387590"/>
              <a:gd name="connsiteY2" fmla="*/ 0 h 5143500"/>
              <a:gd name="connsiteX3" fmla="*/ 7387590 w 7387590"/>
              <a:gd name="connsiteY3" fmla="*/ 5143500 h 5143500"/>
              <a:gd name="connsiteX4" fmla="*/ 0 w 7387590"/>
              <a:gd name="connsiteY4" fmla="*/ 5127625 h 5143500"/>
              <a:gd name="connsiteX0" fmla="*/ 0 w 6835140"/>
              <a:gd name="connsiteY0" fmla="*/ 5127625 h 5143500"/>
              <a:gd name="connsiteX1" fmla="*/ 262230 w 6835140"/>
              <a:gd name="connsiteY1" fmla="*/ 6350 h 5143500"/>
              <a:gd name="connsiteX2" fmla="*/ 5061610 w 6835140"/>
              <a:gd name="connsiteY2" fmla="*/ 0 h 5143500"/>
              <a:gd name="connsiteX3" fmla="*/ 6835140 w 6835140"/>
              <a:gd name="connsiteY3" fmla="*/ 5143500 h 5143500"/>
              <a:gd name="connsiteX4" fmla="*/ 0 w 6835140"/>
              <a:gd name="connsiteY4" fmla="*/ 5127625 h 5143500"/>
              <a:gd name="connsiteX0" fmla="*/ 0 w 6622415"/>
              <a:gd name="connsiteY0" fmla="*/ 5130800 h 5143500"/>
              <a:gd name="connsiteX1" fmla="*/ 49505 w 6622415"/>
              <a:gd name="connsiteY1" fmla="*/ 6350 h 5143500"/>
              <a:gd name="connsiteX2" fmla="*/ 4848885 w 6622415"/>
              <a:gd name="connsiteY2" fmla="*/ 0 h 5143500"/>
              <a:gd name="connsiteX3" fmla="*/ 6622415 w 6622415"/>
              <a:gd name="connsiteY3" fmla="*/ 5143500 h 5143500"/>
              <a:gd name="connsiteX4" fmla="*/ 0 w 6622415"/>
              <a:gd name="connsiteY4" fmla="*/ 5130800 h 5143500"/>
              <a:gd name="connsiteX0" fmla="*/ 7645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7645 w 6572910"/>
              <a:gd name="connsiteY4" fmla="*/ 5146675 h 5146675"/>
              <a:gd name="connsiteX0" fmla="*/ 10820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10820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2 w 6569235"/>
              <a:gd name="connsiteY0" fmla="*/ 5146675 h 5146675"/>
              <a:gd name="connsiteX1" fmla="*/ 3590425 w 6569235"/>
              <a:gd name="connsiteY1" fmla="*/ 12700 h 5146675"/>
              <a:gd name="connsiteX2" fmla="*/ 4795705 w 6569235"/>
              <a:gd name="connsiteY2" fmla="*/ 0 h 5146675"/>
              <a:gd name="connsiteX3" fmla="*/ 6569235 w 6569235"/>
              <a:gd name="connsiteY3" fmla="*/ 5143500 h 5146675"/>
              <a:gd name="connsiteX4" fmla="*/ 2 w 6569235"/>
              <a:gd name="connsiteY4" fmla="*/ 5146675 h 5146675"/>
              <a:gd name="connsiteX0" fmla="*/ 16377 w 2978810"/>
              <a:gd name="connsiteY0" fmla="*/ 5146675 h 5146675"/>
              <a:gd name="connsiteX1" fmla="*/ 0 w 2978810"/>
              <a:gd name="connsiteY1" fmla="*/ 12700 h 5146675"/>
              <a:gd name="connsiteX2" fmla="*/ 1205280 w 2978810"/>
              <a:gd name="connsiteY2" fmla="*/ 0 h 5146675"/>
              <a:gd name="connsiteX3" fmla="*/ 2978810 w 2978810"/>
              <a:gd name="connsiteY3" fmla="*/ 5143500 h 5146675"/>
              <a:gd name="connsiteX4" fmla="*/ 16377 w 2978810"/>
              <a:gd name="connsiteY4" fmla="*/ 5146675 h 514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8810" h="5146675">
                <a:moveTo>
                  <a:pt x="16377" y="5146675"/>
                </a:moveTo>
                <a:cubicBezTo>
                  <a:pt x="13829" y="3433233"/>
                  <a:pt x="2548" y="1726142"/>
                  <a:pt x="0" y="12700"/>
                </a:cubicBezTo>
                <a:lnTo>
                  <a:pt x="1205280" y="0"/>
                </a:lnTo>
                <a:lnTo>
                  <a:pt x="2978810" y="5143500"/>
                </a:lnTo>
                <a:lnTo>
                  <a:pt x="16377" y="5146675"/>
                </a:lnTo>
                <a:close/>
              </a:path>
            </a:pathLst>
          </a:custGeom>
          <a:blipFill dpi="0" rotWithShape="1"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763519" y="1356361"/>
            <a:ext cx="5885181" cy="264414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indent="0" algn="l">
              <a:lnSpc>
                <a:spcPct val="100000"/>
              </a:lnSpc>
              <a:spcAft>
                <a:spcPts val="600"/>
              </a:spcAft>
              <a:defRPr sz="3000" b="0" cap="none">
                <a:solidFill>
                  <a:schemeClr val="accent1"/>
                </a:solidFill>
                <a:latin typeface="Flanders Art Sans Medium" panose="00000600000000000000" pitchFamily="50" charset="0"/>
              </a:defRPr>
            </a:lvl1pPr>
          </a:lstStyle>
          <a:p>
            <a:r>
              <a:rPr lang="nl-NL" dirty="0"/>
              <a:t>Meer informatie of slotwoord</a:t>
            </a:r>
            <a:endParaRPr lang="nl-BE" dirty="0"/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B3ECD9BA-9ED1-8B22-7F33-DCF158F204ED}"/>
              </a:ext>
            </a:extLst>
          </p:cNvPr>
          <p:cNvGrpSpPr/>
          <p:nvPr userDrawn="1"/>
        </p:nvGrpSpPr>
        <p:grpSpPr>
          <a:xfrm>
            <a:off x="291058" y="4229101"/>
            <a:ext cx="8561884" cy="698400"/>
            <a:chOff x="291058" y="4229101"/>
            <a:chExt cx="8561884" cy="698400"/>
          </a:xfrm>
        </p:grpSpPr>
        <p:sp>
          <p:nvSpPr>
            <p:cNvPr id="4" name="Tekstvak 3">
              <a:extLst>
                <a:ext uri="{FF2B5EF4-FFF2-40B4-BE49-F238E27FC236}">
                  <a16:creationId xmlns:a16="http://schemas.microsoft.com/office/drawing/2014/main" id="{E14E75EE-2012-B2FA-A5E9-40263EB3BE10}"/>
                </a:ext>
              </a:extLst>
            </p:cNvPr>
            <p:cNvSpPr txBox="1"/>
            <p:nvPr userDrawn="1"/>
          </p:nvSpPr>
          <p:spPr>
            <a:xfrm>
              <a:off x="291058" y="4229101"/>
              <a:ext cx="8561884" cy="698400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noAutofit/>
            </a:bodyPr>
            <a:lstStyle/>
            <a:p>
              <a:pPr algn="l">
                <a:tabLst>
                  <a:tab pos="8281988" algn="r"/>
                </a:tabLst>
              </a:pPr>
              <a:r>
                <a:rPr lang="nl-BE" dirty="0">
                  <a:solidFill>
                    <a:schemeClr val="bg1"/>
                  </a:solidFill>
                  <a:latin typeface="Flanders Art Sans Medium" panose="00000600000000000000" pitchFamily="50" charset="0"/>
                </a:rPr>
                <a:t>	</a:t>
              </a:r>
              <a:r>
                <a:rPr lang="nl-BE" sz="1600" dirty="0">
                  <a:solidFill>
                    <a:schemeClr val="bg1"/>
                  </a:solidFill>
                  <a:latin typeface="Flanders Art Sans Medium" panose="00000600000000000000" pitchFamily="50" charset="0"/>
                </a:rPr>
                <a:t>rechtenverkenner@vlaanderen.be  -  rechtenverkenner.be</a:t>
              </a:r>
              <a:endParaRPr lang="nl-BE" dirty="0">
                <a:solidFill>
                  <a:schemeClr val="bg1"/>
                </a:solidFill>
                <a:latin typeface="Flanders Art Sans Medium" panose="00000600000000000000" pitchFamily="50" charset="0"/>
              </a:endParaRPr>
            </a:p>
          </p:txBody>
        </p:sp>
        <p:pic>
          <p:nvPicPr>
            <p:cNvPr id="8" name="Afbeelding 7" descr="Afbeelding met tekst, Lettertype, Graphics, grafische vormgeving&#10;&#10;Door AI gegenereerde inhoud is mogelijk onjuist.">
              <a:extLst>
                <a:ext uri="{FF2B5EF4-FFF2-40B4-BE49-F238E27FC236}">
                  <a16:creationId xmlns:a16="http://schemas.microsoft.com/office/drawing/2014/main" id="{35233B8D-1CF0-EC2C-8915-F08CC8B107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072" y="4390980"/>
              <a:ext cx="1543815" cy="3962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5436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otdia_blauw vla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3225959A-9B2A-4A6A-B962-7836C0EDF767}"/>
              </a:ext>
            </a:extLst>
          </p:cNvPr>
          <p:cNvSpPr/>
          <p:nvPr userDrawn="1"/>
        </p:nvSpPr>
        <p:spPr>
          <a:xfrm>
            <a:off x="0" y="3559500"/>
            <a:ext cx="9144000" cy="1584000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1023178"/>
            <a:ext cx="8668800" cy="38728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82130" y="1128252"/>
            <a:ext cx="8156348" cy="2992070"/>
          </a:xfrm>
        </p:spPr>
        <p:txBody>
          <a:bodyPr anchor="ctr" anchorCtr="0"/>
          <a:lstStyle>
            <a:lvl1pPr algn="r">
              <a:defRPr sz="5400">
                <a:solidFill>
                  <a:schemeClr val="bg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86AB3E82-FD83-1DC5-DC02-36C47B38F208}"/>
              </a:ext>
            </a:extLst>
          </p:cNvPr>
          <p:cNvGrpSpPr/>
          <p:nvPr userDrawn="1"/>
        </p:nvGrpSpPr>
        <p:grpSpPr>
          <a:xfrm>
            <a:off x="291058" y="4229101"/>
            <a:ext cx="8561884" cy="698400"/>
            <a:chOff x="291058" y="4229101"/>
            <a:chExt cx="8561884" cy="698400"/>
          </a:xfrm>
          <a:noFill/>
        </p:grpSpPr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A5CC388F-B2B9-B249-E4BA-37866BA30E36}"/>
                </a:ext>
              </a:extLst>
            </p:cNvPr>
            <p:cNvSpPr txBox="1"/>
            <p:nvPr userDrawn="1"/>
          </p:nvSpPr>
          <p:spPr>
            <a:xfrm>
              <a:off x="291058" y="4229101"/>
              <a:ext cx="8561884" cy="698400"/>
            </a:xfrm>
            <a:prstGeom prst="rect">
              <a:avLst/>
            </a:prstGeom>
            <a:grpFill/>
          </p:spPr>
          <p:txBody>
            <a:bodyPr wrap="square" rtlCol="0" anchor="ctr">
              <a:noAutofit/>
            </a:bodyPr>
            <a:lstStyle/>
            <a:p>
              <a:pPr algn="l">
                <a:tabLst>
                  <a:tab pos="8281988" algn="r"/>
                </a:tabLst>
              </a:pPr>
              <a:r>
                <a:rPr lang="nl-BE" dirty="0">
                  <a:solidFill>
                    <a:schemeClr val="bg1"/>
                  </a:solidFill>
                  <a:latin typeface="Flanders Art Sans Medium" panose="00000600000000000000" pitchFamily="50" charset="0"/>
                </a:rPr>
                <a:t>	</a:t>
              </a:r>
              <a:r>
                <a:rPr lang="nl-BE" sz="1600" dirty="0">
                  <a:solidFill>
                    <a:schemeClr val="bg1"/>
                  </a:solidFill>
                  <a:latin typeface="Flanders Art Sans Medium" panose="00000600000000000000" pitchFamily="50" charset="0"/>
                </a:rPr>
                <a:t> rechtenverkenner@vlaanderen.be  -  rechtenverkenner.be</a:t>
              </a:r>
              <a:endParaRPr lang="nl-BE" dirty="0">
                <a:solidFill>
                  <a:schemeClr val="bg1"/>
                </a:solidFill>
                <a:latin typeface="Flanders Art Sans Medium" panose="00000600000000000000" pitchFamily="50" charset="0"/>
              </a:endParaRPr>
            </a:p>
          </p:txBody>
        </p:sp>
        <p:pic>
          <p:nvPicPr>
            <p:cNvPr id="11" name="Afbeelding 10" descr="Afbeelding met tekst, Lettertype, Graphics, grafische vormgeving&#10;&#10;Door AI gegenereerde inhoud is mogelijk onjuist.">
              <a:extLst>
                <a:ext uri="{FF2B5EF4-FFF2-40B4-BE49-F238E27FC236}">
                  <a16:creationId xmlns:a16="http://schemas.microsoft.com/office/drawing/2014/main" id="{F676B0E0-0F40-660F-476A-E284EF85B4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072" y="4390980"/>
              <a:ext cx="1543815" cy="396241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496310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otdia_SOKA-RV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3225959A-9B2A-4A6A-B962-7836C0EDF767}"/>
              </a:ext>
            </a:extLst>
          </p:cNvPr>
          <p:cNvSpPr/>
          <p:nvPr userDrawn="1"/>
        </p:nvSpPr>
        <p:spPr>
          <a:xfrm>
            <a:off x="0" y="3559500"/>
            <a:ext cx="9144000" cy="1584000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1022400"/>
            <a:ext cx="8668800" cy="387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1" name="Afbeelding 10" descr="Afbeelding met tekst, Lettertype, Graphics, grafische vormgeving&#10;&#10;Door AI gegenereerde inhoud is mogelijk onjuist.">
            <a:extLst>
              <a:ext uri="{FF2B5EF4-FFF2-40B4-BE49-F238E27FC236}">
                <a16:creationId xmlns:a16="http://schemas.microsoft.com/office/drawing/2014/main" id="{F676B0E0-0F40-660F-476A-E284EF85B4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72" y="4390980"/>
            <a:ext cx="1543815" cy="396241"/>
          </a:xfrm>
          <a:prstGeom prst="rect">
            <a:avLst/>
          </a:prstGeom>
          <a:noFill/>
        </p:spPr>
      </p:pic>
      <p:pic>
        <p:nvPicPr>
          <p:cNvPr id="4" name="Afbeelding 3" descr="Afbeelding met persoon, kleding, Menselijk gezicht, overdekt&#10;&#10;Door AI gegenereerde inhoud is mogelijk onjuist.">
            <a:extLst>
              <a:ext uri="{FF2B5EF4-FFF2-40B4-BE49-F238E27FC236}">
                <a16:creationId xmlns:a16="http://schemas.microsoft.com/office/drawing/2014/main" id="{0F1AE5E0-1440-6011-3D2B-8A7DAE8BB1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000" y="215999"/>
            <a:ext cx="3471920" cy="3958712"/>
          </a:xfrm>
          <a:prstGeom prst="rect">
            <a:avLst/>
          </a:prstGeom>
        </p:spPr>
      </p:pic>
      <p:grpSp>
        <p:nvGrpSpPr>
          <p:cNvPr id="19" name="Groep 18">
            <a:extLst>
              <a:ext uri="{FF2B5EF4-FFF2-40B4-BE49-F238E27FC236}">
                <a16:creationId xmlns:a16="http://schemas.microsoft.com/office/drawing/2014/main" id="{5B7CB7F4-D0A8-BA67-36F6-255070CFF6FD}"/>
              </a:ext>
            </a:extLst>
          </p:cNvPr>
          <p:cNvGrpSpPr/>
          <p:nvPr userDrawn="1"/>
        </p:nvGrpSpPr>
        <p:grpSpPr>
          <a:xfrm>
            <a:off x="4330636" y="3022008"/>
            <a:ext cx="3241665" cy="874188"/>
            <a:chOff x="4330636" y="3022008"/>
            <a:chExt cx="3241665" cy="874188"/>
          </a:xfrm>
        </p:grpSpPr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A5CC388F-B2B9-B249-E4BA-37866BA30E36}"/>
                </a:ext>
              </a:extLst>
            </p:cNvPr>
            <p:cNvSpPr txBox="1"/>
            <p:nvPr userDrawn="1"/>
          </p:nvSpPr>
          <p:spPr>
            <a:xfrm>
              <a:off x="4330636" y="3499955"/>
              <a:ext cx="2535004" cy="396241"/>
            </a:xfrm>
            <a:prstGeom prst="rect">
              <a:avLst/>
            </a:prstGeom>
            <a:noFill/>
          </p:spPr>
          <p:txBody>
            <a:bodyPr wrap="square" rtlCol="0" anchor="b">
              <a:noAutofit/>
            </a:bodyPr>
            <a:lstStyle/>
            <a:p>
              <a:pPr algn="l">
                <a:tabLst>
                  <a:tab pos="8281988" algn="r"/>
                </a:tabLst>
              </a:pPr>
              <a:r>
                <a:rPr lang="nl-BE" sz="1400" dirty="0">
                  <a:solidFill>
                    <a:schemeClr val="bg1"/>
                  </a:solidFill>
                  <a:latin typeface="Flanders Art Sans" panose="00000500000000000000" pitchFamily="50" charset="0"/>
                </a:rPr>
                <a:t>desocialekaart@vlaanderen.be</a:t>
              </a:r>
            </a:p>
          </p:txBody>
        </p:sp>
        <p:pic>
          <p:nvPicPr>
            <p:cNvPr id="14" name="Afbeelding 13" descr="Afbeelding met Lettertype, Graphics, grafische vormgeving, typografie&#10;&#10;Door AI gegenereerde inhoud is mogelijk onjuist.">
              <a:extLst>
                <a:ext uri="{FF2B5EF4-FFF2-40B4-BE49-F238E27FC236}">
                  <a16:creationId xmlns:a16="http://schemas.microsoft.com/office/drawing/2014/main" id="{C2401869-7F78-DC6D-1530-FC5BD0F80E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0531" y="3022008"/>
              <a:ext cx="2053774" cy="180000"/>
            </a:xfrm>
            <a:prstGeom prst="rect">
              <a:avLst/>
            </a:prstGeom>
          </p:spPr>
        </p:pic>
        <p:sp>
          <p:nvSpPr>
            <p:cNvPr id="16" name="Tekstvak 15">
              <a:extLst>
                <a:ext uri="{FF2B5EF4-FFF2-40B4-BE49-F238E27FC236}">
                  <a16:creationId xmlns:a16="http://schemas.microsoft.com/office/drawing/2014/main" id="{ED18CB80-5218-9690-ED0C-DFFB07C9C0F5}"/>
                </a:ext>
              </a:extLst>
            </p:cNvPr>
            <p:cNvSpPr txBox="1"/>
            <p:nvPr userDrawn="1"/>
          </p:nvSpPr>
          <p:spPr>
            <a:xfrm>
              <a:off x="4330636" y="3291196"/>
              <a:ext cx="32416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sz="1600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Flanders Art Serif" panose="00000500000000000000" pitchFamily="50" charset="0"/>
                </a:rPr>
                <a:t>Alle zorg op één handige plek</a:t>
              </a:r>
            </a:p>
          </p:txBody>
        </p:sp>
      </p:grpSp>
      <p:grpSp>
        <p:nvGrpSpPr>
          <p:cNvPr id="18" name="Groep 17">
            <a:extLst>
              <a:ext uri="{FF2B5EF4-FFF2-40B4-BE49-F238E27FC236}">
                <a16:creationId xmlns:a16="http://schemas.microsoft.com/office/drawing/2014/main" id="{08B87C3C-A1D1-AFA2-3BCE-7EC0B4A0C1D5}"/>
              </a:ext>
            </a:extLst>
          </p:cNvPr>
          <p:cNvGrpSpPr/>
          <p:nvPr userDrawn="1"/>
        </p:nvGrpSpPr>
        <p:grpSpPr>
          <a:xfrm>
            <a:off x="4330636" y="1578572"/>
            <a:ext cx="4117965" cy="883182"/>
            <a:chOff x="4330636" y="1756372"/>
            <a:chExt cx="4117965" cy="883182"/>
          </a:xfrm>
        </p:grpSpPr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id="{30445C0D-407C-F67E-2D3A-66AE0787F4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50531" y="1756372"/>
              <a:ext cx="2535004" cy="180000"/>
            </a:xfrm>
            <a:prstGeom prst="rect">
              <a:avLst/>
            </a:prstGeom>
          </p:spPr>
        </p:pic>
        <p:sp>
          <p:nvSpPr>
            <p:cNvPr id="15" name="Tekstvak 14">
              <a:extLst>
                <a:ext uri="{FF2B5EF4-FFF2-40B4-BE49-F238E27FC236}">
                  <a16:creationId xmlns:a16="http://schemas.microsoft.com/office/drawing/2014/main" id="{8610478E-0902-BF66-9566-26348F2D3555}"/>
                </a:ext>
              </a:extLst>
            </p:cNvPr>
            <p:cNvSpPr txBox="1"/>
            <p:nvPr userDrawn="1"/>
          </p:nvSpPr>
          <p:spPr>
            <a:xfrm>
              <a:off x="4330636" y="2030166"/>
              <a:ext cx="41179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sz="1600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Flanders Art Serif" panose="00000500000000000000" pitchFamily="50" charset="0"/>
                </a:rPr>
                <a:t>Alle sociale rechten op één handige plek</a:t>
              </a:r>
            </a:p>
          </p:txBody>
        </p:sp>
        <p:sp>
          <p:nvSpPr>
            <p:cNvPr id="17" name="Tekstvak 16">
              <a:extLst>
                <a:ext uri="{FF2B5EF4-FFF2-40B4-BE49-F238E27FC236}">
                  <a16:creationId xmlns:a16="http://schemas.microsoft.com/office/drawing/2014/main" id="{B17EE400-0BB1-3D00-347E-D06CFADDAE21}"/>
                </a:ext>
              </a:extLst>
            </p:cNvPr>
            <p:cNvSpPr txBox="1"/>
            <p:nvPr userDrawn="1"/>
          </p:nvSpPr>
          <p:spPr>
            <a:xfrm>
              <a:off x="4330835" y="2243313"/>
              <a:ext cx="2674011" cy="396241"/>
            </a:xfrm>
            <a:prstGeom prst="rect">
              <a:avLst/>
            </a:prstGeom>
            <a:noFill/>
          </p:spPr>
          <p:txBody>
            <a:bodyPr wrap="square" rtlCol="0" anchor="b">
              <a:noAutofit/>
            </a:bodyPr>
            <a:lstStyle/>
            <a:p>
              <a:pPr algn="l">
                <a:tabLst>
                  <a:tab pos="8281988" algn="r"/>
                </a:tabLst>
              </a:pPr>
              <a:r>
                <a:rPr lang="nl-BE" sz="1400" dirty="0">
                  <a:solidFill>
                    <a:schemeClr val="bg1"/>
                  </a:solidFill>
                  <a:latin typeface="Flanders Art Sans" panose="00000500000000000000" pitchFamily="50" charset="0"/>
                </a:rPr>
                <a:t>	 rechtenverkenner@vlaanderen.be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1902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oud_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405797-A25D-0965-5FCA-A3D84DD0CC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D688A1-971B-0DCD-A4ED-21E579E9DC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2000" y="1404000"/>
            <a:ext cx="8136665" cy="3276000"/>
          </a:xfrm>
        </p:spPr>
        <p:txBody>
          <a:bodyPr/>
          <a:lstStyle/>
          <a:p>
            <a:pPr lvl="0"/>
            <a:r>
              <a:rPr lang="nl-NL" dirty="0"/>
              <a:t>Klikken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261782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oud_tekst grote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CD5E23-E413-E3BE-B86D-6475F6A6E7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521200"/>
            <a:ext cx="4291300" cy="792000"/>
          </a:xfrm>
        </p:spPr>
        <p:txBody>
          <a:bodyPr/>
          <a:lstStyle/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62237D8A-EB00-C135-48F0-753E2496EB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78400" y="901700"/>
            <a:ext cx="3679825" cy="3721100"/>
          </a:xfrm>
        </p:spPr>
        <p:txBody>
          <a:bodyPr/>
          <a:lstStyle/>
          <a:p>
            <a:endParaRPr lang="nl-BE"/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E27FFE16-6221-6BA8-3071-CD694B6C04D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22000" y="1404000"/>
            <a:ext cx="4291300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273118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oud_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9041E8-3E5A-8096-858D-6AC62EE507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FE9064C-3FF6-F5F5-7A02-3A7FE81858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22288" y="1404000"/>
            <a:ext cx="3960000" cy="327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C42F592C-1358-8385-9C45-141E2C8CAEF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98665" y="1404000"/>
            <a:ext cx="3960000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421786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oud_tekst_blauwpat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4583E9AF-989F-5BE4-E3E1-D5936BCEB5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5405797-A25D-0965-5FCA-A3D84DD0CC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D688A1-971B-0DCD-A4ED-21E579E9DC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2000" y="1404000"/>
            <a:ext cx="8136665" cy="327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622304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oud_tekst kleine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052009-0BFB-C4CA-402B-50EE0B4B95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EE3E193-F039-8366-2906-7DD3599815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999" y="1404000"/>
            <a:ext cx="5799425" cy="327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961BA5D-8766-EAB5-0AEF-9D7AB87DD57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67476" y="1404000"/>
            <a:ext cx="2191190" cy="3276000"/>
          </a:xfrm>
        </p:spPr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68442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oud_titel-kolom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C42F592C-1358-8385-9C45-141E2C8CAEF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98665" y="807720"/>
            <a:ext cx="3960000" cy="381438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9375713-0BD4-DB58-E0BF-23E8DB6293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616425"/>
            <a:ext cx="3960000" cy="4005675"/>
          </a:xfrm>
        </p:spPr>
        <p:txBody>
          <a:bodyPr anchor="ctr"/>
          <a:lstStyle>
            <a:lvl1pPr>
              <a:defRPr sz="5400" b="0" baseline="0"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8896167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oud_twee kolommen_blauwpat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FE9064C-3FF6-F5F5-7A02-3A7FE81858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22288" y="1404000"/>
            <a:ext cx="3960000" cy="327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C42F592C-1358-8385-9C45-141E2C8CAEF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98665" y="1404000"/>
            <a:ext cx="3960000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6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2C84B829-655F-0DE6-1BCB-143B4DFB03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A9041E8-3E5A-8096-858D-6AC62EE507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981515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eperen 15"/>
          <p:cNvGrpSpPr/>
          <p:nvPr userDrawn="1"/>
        </p:nvGrpSpPr>
        <p:grpSpPr>
          <a:xfrm>
            <a:off x="289171" y="222197"/>
            <a:ext cx="6033505" cy="4699106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endParaRPr>
            </a:p>
          </p:txBody>
        </p:sp>
      </p:grpSp>
      <p:sp>
        <p:nvSpPr>
          <p:cNvPr id="5" name="Titel 1">
            <a:extLst>
              <a:ext uri="{FF2B5EF4-FFF2-40B4-BE49-F238E27FC236}">
                <a16:creationId xmlns:a16="http://schemas.microsoft.com/office/drawing/2014/main" id="{8D8E21A2-B4E8-EAFE-68CC-A725198428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300" y="1409699"/>
            <a:ext cx="4292600" cy="2794377"/>
          </a:xfrm>
        </p:spPr>
        <p:txBody>
          <a:bodyPr anchor="ctr"/>
          <a:lstStyle>
            <a:lvl1pPr>
              <a:defRPr>
                <a:solidFill>
                  <a:srgbClr val="EEEEE7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C23BED59-030C-0FDB-0E1D-5E30D85D52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2300" y="4401101"/>
            <a:ext cx="4667250" cy="323178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800">
                <a:solidFill>
                  <a:schemeClr val="accent6"/>
                </a:solidFill>
                <a:latin typeface="Flanders Art Sans Medium" panose="000006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KLIK OM TE BEWERKEN</a:t>
            </a:r>
            <a:endParaRPr lang="nl-BE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7BEAECDF-0682-9331-2E81-E41ECBA692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9642" y="4619699"/>
            <a:ext cx="2281507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223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oud_tekst grote afbeelding_blauwpat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E7DBADA8-508C-E4D1-7D66-A073B67735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BCD5E23-E413-E3BE-B86D-6475F6A6E7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521200"/>
            <a:ext cx="4291300" cy="7920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62237D8A-EB00-C135-48F0-753E2496EB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78400" y="901700"/>
            <a:ext cx="3679825" cy="3778300"/>
          </a:xfrm>
        </p:spPr>
        <p:txBody>
          <a:bodyPr/>
          <a:lstStyle/>
          <a:p>
            <a:endParaRPr lang="nl-BE"/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E27FFE16-6221-6BA8-3071-CD694B6C04D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22000" y="1404000"/>
            <a:ext cx="4291300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1415149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blauw_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82130" y="482400"/>
            <a:ext cx="8179740" cy="4212000"/>
          </a:xfrm>
        </p:spPr>
        <p:txBody>
          <a:bodyPr anchor="ctr" anchorCtr="0"/>
          <a:lstStyle>
            <a:lvl1pPr algn="l">
              <a:defRPr sz="5400">
                <a:solidFill>
                  <a:schemeClr val="accent3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pic>
        <p:nvPicPr>
          <p:cNvPr id="9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30965462-D43A-4FC9-B987-05E1AE56D5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 rot="10800000">
            <a:off x="5564187" y="3556757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11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4BA794C2-5FEC-4778-B64E-BFABC5C36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7139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blauw_2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82129" y="482400"/>
            <a:ext cx="8179739" cy="4212000"/>
          </a:xfrm>
        </p:spPr>
        <p:txBody>
          <a:bodyPr anchor="ctr" anchorCtr="0"/>
          <a:lstStyle>
            <a:lvl1pPr algn="l">
              <a:defRPr sz="5400">
                <a:solidFill>
                  <a:schemeClr val="accent3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pic>
        <p:nvPicPr>
          <p:cNvPr id="9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C822D260-402D-4ED1-9B10-707D6C6E53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 rot="10800000">
            <a:off x="5564187" y="3556757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11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C462D784-9BF2-4945-A357-6598E9B2DC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78345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blauw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0D014F48-9826-43E8-99CE-3699C2B519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 rot="10800000">
            <a:off x="5564187" y="3556757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15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C2FCCE03-DE5F-4877-AEDD-8807FD4591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0" y="4698955"/>
            <a:ext cx="5161529" cy="264489"/>
          </a:xfrm>
          <a:solidFill>
            <a:schemeClr val="accent1"/>
          </a:solidFill>
        </p:spPr>
        <p:txBody>
          <a:bodyPr lIns="144000" tIns="144000" rIns="144000" bIns="144000" anchor="ctr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482400"/>
            <a:ext cx="8640000" cy="3935541"/>
          </a:xfrm>
        </p:spPr>
        <p:txBody>
          <a:bodyPr anchor="ctr" anchorCtr="0">
            <a:noAutofit/>
          </a:bodyPr>
          <a:lstStyle>
            <a:lvl1pPr indent="0" algn="l">
              <a:lnSpc>
                <a:spcPts val="7200"/>
              </a:lnSpc>
              <a:defRPr sz="6000" b="0">
                <a:solidFill>
                  <a:schemeClr val="accent3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91265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blauw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E0B7D0F6-D1F6-4EAD-8062-6F9861DB9943}"/>
              </a:ext>
            </a:extLst>
          </p:cNvPr>
          <p:cNvCxnSpPr/>
          <p:nvPr userDrawn="1"/>
        </p:nvCxnSpPr>
        <p:spPr>
          <a:xfrm flipV="1">
            <a:off x="431074" y="0"/>
            <a:ext cx="1887583" cy="450720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29AFA346-EC9A-42F9-B8F5-0AA66845A51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180056"/>
            <a:ext cx="9144000" cy="222351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hoek 7">
            <a:extLst>
              <a:ext uri="{FF2B5EF4-FFF2-40B4-BE49-F238E27FC236}">
                <a16:creationId xmlns:a16="http://schemas.microsoft.com/office/drawing/2014/main" id="{DB52F864-33AA-4B58-823E-81D7D836FA3A}"/>
              </a:ext>
            </a:extLst>
          </p:cNvPr>
          <p:cNvSpPr/>
          <p:nvPr userDrawn="1"/>
        </p:nvSpPr>
        <p:spPr>
          <a:xfrm>
            <a:off x="0" y="4507200"/>
            <a:ext cx="9144000" cy="7487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917013"/>
            <a:ext cx="7416000" cy="3431964"/>
          </a:xfrm>
        </p:spPr>
        <p:txBody>
          <a:bodyPr anchor="b" anchorCtr="0">
            <a:noAutofit/>
          </a:bodyPr>
          <a:lstStyle>
            <a:lvl1pPr indent="0" algn="l">
              <a:lnSpc>
                <a:spcPts val="7200"/>
              </a:lnSpc>
              <a:defRPr sz="6600" b="0">
                <a:solidFill>
                  <a:schemeClr val="accent3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0" y="4698955"/>
            <a:ext cx="7416000" cy="264489"/>
          </a:xfrm>
        </p:spPr>
        <p:txBody>
          <a:bodyPr bIns="0" anchor="ctr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8006040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blauw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96ED9C84-48C4-4B0A-91F2-604AA7086543}"/>
              </a:ext>
            </a:extLst>
          </p:cNvPr>
          <p:cNvSpPr/>
          <p:nvPr userDrawn="1"/>
        </p:nvSpPr>
        <p:spPr>
          <a:xfrm>
            <a:off x="0" y="-217714"/>
            <a:ext cx="9144000" cy="2898866"/>
          </a:xfrm>
          <a:custGeom>
            <a:avLst/>
            <a:gdLst>
              <a:gd name="connsiteX0" fmla="*/ 0 w 9144000"/>
              <a:gd name="connsiteY0" fmla="*/ 0 h 2898866"/>
              <a:gd name="connsiteX1" fmla="*/ 9144000 w 9144000"/>
              <a:gd name="connsiteY1" fmla="*/ 0 h 2898866"/>
              <a:gd name="connsiteX2" fmla="*/ 9144000 w 9144000"/>
              <a:gd name="connsiteY2" fmla="*/ 635366 h 2898866"/>
              <a:gd name="connsiteX3" fmla="*/ 9144000 w 9144000"/>
              <a:gd name="connsiteY3" fmla="*/ 701014 h 2898866"/>
              <a:gd name="connsiteX4" fmla="*/ 9144000 w 9144000"/>
              <a:gd name="connsiteY4" fmla="*/ 955249 h 2898866"/>
              <a:gd name="connsiteX5" fmla="*/ 0 w 9144000"/>
              <a:gd name="connsiteY5" fmla="*/ 2898866 h 2898866"/>
              <a:gd name="connsiteX6" fmla="*/ 0 w 9144000"/>
              <a:gd name="connsiteY6" fmla="*/ 701014 h 2898866"/>
              <a:gd name="connsiteX7" fmla="*/ 0 w 9144000"/>
              <a:gd name="connsiteY7" fmla="*/ 635366 h 289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2898866">
                <a:moveTo>
                  <a:pt x="0" y="0"/>
                </a:moveTo>
                <a:lnTo>
                  <a:pt x="9144000" y="0"/>
                </a:lnTo>
                <a:lnTo>
                  <a:pt x="9144000" y="635366"/>
                </a:lnTo>
                <a:lnTo>
                  <a:pt x="9144000" y="701014"/>
                </a:lnTo>
                <a:lnTo>
                  <a:pt x="9144000" y="955249"/>
                </a:lnTo>
                <a:lnTo>
                  <a:pt x="0" y="2898866"/>
                </a:lnTo>
                <a:lnTo>
                  <a:pt x="0" y="701014"/>
                </a:lnTo>
                <a:lnTo>
                  <a:pt x="0" y="63536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215999"/>
            <a:ext cx="6208830" cy="3783571"/>
          </a:xfrm>
        </p:spPr>
        <p:txBody>
          <a:bodyPr anchor="ctr" anchorCtr="0">
            <a:noAutofit/>
          </a:bodyPr>
          <a:lstStyle>
            <a:lvl1pPr indent="0" algn="l">
              <a:lnSpc>
                <a:spcPts val="8000"/>
              </a:lnSpc>
              <a:defRPr sz="8000" b="0">
                <a:solidFill>
                  <a:schemeClr val="accent3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0" y="4315468"/>
            <a:ext cx="6480000" cy="522000"/>
          </a:xfrm>
          <a:solidFill>
            <a:schemeClr val="accent1"/>
          </a:solidFill>
        </p:spPr>
        <p:txBody>
          <a:bodyPr lIns="144000" tIns="144000" rIns="144000" bIns="14400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7395423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405797-A25D-0965-5FCA-A3D84DD0CC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D688A1-971B-0DCD-A4ED-21E579E9DC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2000" y="1404000"/>
            <a:ext cx="8136665" cy="3276000"/>
          </a:xfrm>
        </p:spPr>
        <p:txBody>
          <a:bodyPr/>
          <a:lstStyle/>
          <a:p>
            <a:pPr lvl="0"/>
            <a:r>
              <a:rPr lang="nl-NL" dirty="0"/>
              <a:t>Klikken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3378260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 kleine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052009-0BFB-C4CA-402B-50EE0B4B95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EE3E193-F039-8366-2906-7DD3599815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999" y="1404000"/>
            <a:ext cx="5799425" cy="327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961BA5D-8766-EAB5-0AEF-9D7AB87DD57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67476" y="1404000"/>
            <a:ext cx="2191190" cy="3276000"/>
          </a:xfrm>
        </p:spPr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734353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 grote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CD5E23-E413-E3BE-B86D-6475F6A6E7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521200"/>
            <a:ext cx="4291300" cy="792000"/>
          </a:xfrm>
        </p:spPr>
        <p:txBody>
          <a:bodyPr/>
          <a:lstStyle/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62237D8A-EB00-C135-48F0-753E2496EB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78400" y="901700"/>
            <a:ext cx="3679825" cy="3721100"/>
          </a:xfrm>
        </p:spPr>
        <p:txBody>
          <a:bodyPr/>
          <a:lstStyle/>
          <a:p>
            <a:endParaRPr lang="nl-BE"/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E27FFE16-6221-6BA8-3071-CD694B6C04D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22000" y="1404000"/>
            <a:ext cx="4291300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101962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9041E8-3E5A-8096-858D-6AC62EE507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FE9064C-3FF6-F5F5-7A02-3A7FE81858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22288" y="1404000"/>
            <a:ext cx="3960000" cy="327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C42F592C-1358-8385-9C45-141E2C8CAEF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98665" y="1404000"/>
            <a:ext cx="3960000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49780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FAC9C5C4-E720-8A84-AADB-7474BAFF06B5}"/>
              </a:ext>
            </a:extLst>
          </p:cNvPr>
          <p:cNvSpPr/>
          <p:nvPr userDrawn="1"/>
        </p:nvSpPr>
        <p:spPr>
          <a:xfrm>
            <a:off x="-2" y="0"/>
            <a:ext cx="4072910" cy="5151871"/>
          </a:xfrm>
          <a:custGeom>
            <a:avLst/>
            <a:gdLst>
              <a:gd name="connsiteX0" fmla="*/ 0 w 4072910"/>
              <a:gd name="connsiteY0" fmla="*/ 0 h 5135569"/>
              <a:gd name="connsiteX1" fmla="*/ 2304591 w 4072910"/>
              <a:gd name="connsiteY1" fmla="*/ 0 h 5135569"/>
              <a:gd name="connsiteX2" fmla="*/ 4072910 w 4072910"/>
              <a:gd name="connsiteY2" fmla="*/ 5135569 h 5135569"/>
              <a:gd name="connsiteX3" fmla="*/ 0 w 4072910"/>
              <a:gd name="connsiteY3" fmla="*/ 5135569 h 5135569"/>
              <a:gd name="connsiteX4" fmla="*/ 0 w 4072910"/>
              <a:gd name="connsiteY4" fmla="*/ 0 h 5135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72910" h="5135569">
                <a:moveTo>
                  <a:pt x="0" y="0"/>
                </a:moveTo>
                <a:lnTo>
                  <a:pt x="2304591" y="0"/>
                </a:lnTo>
                <a:lnTo>
                  <a:pt x="4072910" y="5135569"/>
                </a:lnTo>
                <a:lnTo>
                  <a:pt x="0" y="5135569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2BBCC9A5-69B3-7A5D-7FEE-BB4453BDD7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8000" y="4335889"/>
            <a:ext cx="3379539" cy="380700"/>
          </a:xfrm>
        </p:spPr>
        <p:txBody>
          <a:bodyPr bIns="0" anchor="b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C16F7E-98DB-3F28-06AC-E6CC9DB2C7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001" y="1142126"/>
            <a:ext cx="7477256" cy="2863344"/>
          </a:xfrm>
        </p:spPr>
        <p:txBody>
          <a:bodyPr anchor="ctr" anchorCtr="0"/>
          <a:lstStyle>
            <a:lvl1pPr>
              <a:lnSpc>
                <a:spcPct val="100000"/>
              </a:lnSpc>
              <a:defRPr sz="6000">
                <a:solidFill>
                  <a:schemeClr val="accent6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150E6BD-AC80-6EC9-DFE4-C247DDC5DB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9642" y="4619699"/>
            <a:ext cx="2281507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1087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itel-kolom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C42F592C-1358-8385-9C45-141E2C8CAEF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98665" y="807720"/>
            <a:ext cx="3960000" cy="381438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9375713-0BD4-DB58-E0BF-23E8DB6293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616425"/>
            <a:ext cx="3960000" cy="4005675"/>
          </a:xfrm>
        </p:spPr>
        <p:txBody>
          <a:bodyPr anchor="ctr"/>
          <a:lstStyle>
            <a:lvl1pPr>
              <a:defRPr sz="5400" b="0" baseline="0"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66355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_blauwpat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4583E9AF-989F-5BE4-E3E1-D5936BCEB5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5405797-A25D-0965-5FCA-A3D84DD0CC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D688A1-971B-0DCD-A4ED-21E579E9DC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2000" y="1404000"/>
            <a:ext cx="8136665" cy="327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4214579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 kleine afbeelding_blauwpat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B42A5A11-AB86-9757-58FB-7108BCBEB0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7052009-0BFB-C4CA-402B-50EE0B4B95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EE3E193-F039-8366-2906-7DD3599815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999" y="1404000"/>
            <a:ext cx="5799425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961BA5D-8766-EAB5-0AEF-9D7AB87DD57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67476" y="1404000"/>
            <a:ext cx="2191190" cy="3276000"/>
          </a:xfrm>
        </p:spPr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530204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 grote afbeelding_blauwpat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E7DBADA8-508C-E4D1-7D66-A073B67735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BCD5E23-E413-E3BE-B86D-6475F6A6E7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521200"/>
            <a:ext cx="4291300" cy="7920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62237D8A-EB00-C135-48F0-753E2496EB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78400" y="901700"/>
            <a:ext cx="3679825" cy="3778300"/>
          </a:xfrm>
        </p:spPr>
        <p:txBody>
          <a:bodyPr/>
          <a:lstStyle/>
          <a:p>
            <a:endParaRPr lang="nl-BE"/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E27FFE16-6221-6BA8-3071-CD694B6C04D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22000" y="1404000"/>
            <a:ext cx="4291300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717047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wee kolommen_blauwpat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FE9064C-3FF6-F5F5-7A02-3A7FE81858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22288" y="1404000"/>
            <a:ext cx="3960000" cy="327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C42F592C-1358-8385-9C45-141E2C8CAEF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98665" y="1404000"/>
            <a:ext cx="3960000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6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2C84B829-655F-0DE6-1BCB-143B4DFB03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A9041E8-3E5A-8096-858D-6AC62EE507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715185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itel-kolom_blauwpatro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C42F592C-1358-8385-9C45-141E2C8CAEF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98665" y="807720"/>
            <a:ext cx="3960000" cy="381438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6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2C84B829-655F-0DE6-1BCB-143B4DFB03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D9375713-0BD4-DB58-E0BF-23E8DB6293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616425"/>
            <a:ext cx="3960000" cy="4005675"/>
          </a:xfrm>
        </p:spPr>
        <p:txBody>
          <a:bodyPr anchor="ctr"/>
          <a:lstStyle>
            <a:lvl1pPr>
              <a:defRPr sz="5400" b="0" baseline="0"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217934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Star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rapezium 11">
            <a:extLst>
              <a:ext uri="{FF2B5EF4-FFF2-40B4-BE49-F238E27FC236}">
                <a16:creationId xmlns:a16="http://schemas.microsoft.com/office/drawing/2014/main" id="{367C497B-0E5A-302A-56C6-26A505C7B49D}"/>
              </a:ext>
            </a:extLst>
          </p:cNvPr>
          <p:cNvSpPr/>
          <p:nvPr userDrawn="1"/>
        </p:nvSpPr>
        <p:spPr>
          <a:xfrm>
            <a:off x="0" y="0"/>
            <a:ext cx="7093819" cy="5143500"/>
          </a:xfrm>
          <a:custGeom>
            <a:avLst/>
            <a:gdLst>
              <a:gd name="connsiteX0" fmla="*/ 0 w 9387840"/>
              <a:gd name="connsiteY0" fmla="*/ 5143500 h 5143500"/>
              <a:gd name="connsiteX1" fmla="*/ 1773530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520491 w 7614310"/>
              <a:gd name="connsiteY0" fmla="*/ 5143500 h 5143500"/>
              <a:gd name="connsiteX1" fmla="*/ 0 w 7614310"/>
              <a:gd name="connsiteY1" fmla="*/ 0 h 5143500"/>
              <a:gd name="connsiteX2" fmla="*/ 5840780 w 7614310"/>
              <a:gd name="connsiteY2" fmla="*/ 0 h 5143500"/>
              <a:gd name="connsiteX3" fmla="*/ 7614310 w 7614310"/>
              <a:gd name="connsiteY3" fmla="*/ 5143500 h 5143500"/>
              <a:gd name="connsiteX4" fmla="*/ 520491 w 7614310"/>
              <a:gd name="connsiteY4" fmla="*/ 5143500 h 5143500"/>
              <a:gd name="connsiteX0" fmla="*/ 0 w 7093819"/>
              <a:gd name="connsiteY0" fmla="*/ 5143500 h 5143500"/>
              <a:gd name="connsiteX1" fmla="*/ 877 w 7093819"/>
              <a:gd name="connsiteY1" fmla="*/ 0 h 5143500"/>
              <a:gd name="connsiteX2" fmla="*/ 5320289 w 7093819"/>
              <a:gd name="connsiteY2" fmla="*/ 0 h 5143500"/>
              <a:gd name="connsiteX3" fmla="*/ 7093819 w 7093819"/>
              <a:gd name="connsiteY3" fmla="*/ 5143500 h 5143500"/>
              <a:gd name="connsiteX4" fmla="*/ 0 w 7093819"/>
              <a:gd name="connsiteY4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93819" h="5143500">
                <a:moveTo>
                  <a:pt x="0" y="5143500"/>
                </a:moveTo>
                <a:cubicBezTo>
                  <a:pt x="292" y="3429000"/>
                  <a:pt x="585" y="1714500"/>
                  <a:pt x="877" y="0"/>
                </a:cubicBezTo>
                <a:lnTo>
                  <a:pt x="5320289" y="0"/>
                </a:lnTo>
                <a:lnTo>
                  <a:pt x="7093819" y="5143500"/>
                </a:lnTo>
                <a:lnTo>
                  <a:pt x="0" y="51435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CD348C9-0002-F7B8-D2D1-1D69721C34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5295" y="216000"/>
            <a:ext cx="1795854" cy="70101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A369A57-5E27-FD67-73C9-BD75837429AD}"/>
              </a:ext>
            </a:extLst>
          </p:cNvPr>
          <p:cNvSpPr txBox="1"/>
          <p:nvPr userDrawn="1"/>
        </p:nvSpPr>
        <p:spPr>
          <a:xfrm>
            <a:off x="6925993" y="4592987"/>
            <a:ext cx="2011681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>
              <a:tabLst>
                <a:tab pos="8281988" algn="r"/>
              </a:tabLst>
            </a:pPr>
            <a:r>
              <a:rPr lang="nl-BE" sz="1600" dirty="0">
                <a:solidFill>
                  <a:schemeClr val="accent1"/>
                </a:solidFill>
                <a:latin typeface="Flanders Art Sans Medium" panose="00000600000000000000" pitchFamily="50" charset="0"/>
              </a:rPr>
              <a:t>	departementzorg.be</a:t>
            </a:r>
          </a:p>
        </p:txBody>
      </p:sp>
      <p:grpSp>
        <p:nvGrpSpPr>
          <p:cNvPr id="17" name="Groep 16">
            <a:extLst>
              <a:ext uri="{FF2B5EF4-FFF2-40B4-BE49-F238E27FC236}">
                <a16:creationId xmlns:a16="http://schemas.microsoft.com/office/drawing/2014/main" id="{97A5BF1B-43AA-48C0-0B35-163BE80ADCC6}"/>
              </a:ext>
            </a:extLst>
          </p:cNvPr>
          <p:cNvGrpSpPr/>
          <p:nvPr userDrawn="1"/>
        </p:nvGrpSpPr>
        <p:grpSpPr>
          <a:xfrm>
            <a:off x="1985768" y="1047145"/>
            <a:ext cx="4328789" cy="3049211"/>
            <a:chOff x="1985768" y="1047145"/>
            <a:chExt cx="4328789" cy="3049211"/>
          </a:xfrm>
        </p:grpSpPr>
        <p:pic>
          <p:nvPicPr>
            <p:cNvPr id="14" name="Picture 10">
              <a:extLst>
                <a:ext uri="{FF2B5EF4-FFF2-40B4-BE49-F238E27FC236}">
                  <a16:creationId xmlns:a16="http://schemas.microsoft.com/office/drawing/2014/main" id="{73116936-1A25-BE29-97F6-A0F1DDF1170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"/>
            <a:stretch/>
          </p:blipFill>
          <p:spPr bwMode="auto">
            <a:xfrm>
              <a:off x="1985768" y="1915442"/>
              <a:ext cx="1897020" cy="1242108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7347A59B-8B5C-FBA2-8809-1FB7F31E32F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6862" y="3272236"/>
              <a:ext cx="1235925" cy="824120"/>
            </a:xfrm>
            <a:prstGeom prst="flowChartAlternateProcess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EBD68462-ABBA-4690-BE76-BA283DD59C0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988947" y="2960936"/>
              <a:ext cx="2003103" cy="964406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>
              <a:extLst>
                <a:ext uri="{FF2B5EF4-FFF2-40B4-BE49-F238E27FC236}">
                  <a16:creationId xmlns:a16="http://schemas.microsoft.com/office/drawing/2014/main" id="{CF59FCE9-45D6-AC02-28A6-2937087F3E0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278" y="1047145"/>
              <a:ext cx="1132509" cy="753611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8">
              <a:extLst>
                <a:ext uri="{FF2B5EF4-FFF2-40B4-BE49-F238E27FC236}">
                  <a16:creationId xmlns:a16="http://schemas.microsoft.com/office/drawing/2014/main" id="{D83396AA-5092-DE01-284C-D6D24519F0B6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5810" y="1389562"/>
              <a:ext cx="978747" cy="1468121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2">
              <a:extLst>
                <a:ext uri="{FF2B5EF4-FFF2-40B4-BE49-F238E27FC236}">
                  <a16:creationId xmlns:a16="http://schemas.microsoft.com/office/drawing/2014/main" id="{B1840BBB-D3B1-3AA1-A785-6916B87D883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988947" y="1303937"/>
              <a:ext cx="1238469" cy="1553746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Afbeelding 9">
            <a:extLst>
              <a:ext uri="{FF2B5EF4-FFF2-40B4-BE49-F238E27FC236}">
                <a16:creationId xmlns:a16="http://schemas.microsoft.com/office/drawing/2014/main" id="{D7F07178-6607-47F0-BA22-4F7FA361F07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2945046" cy="5143500"/>
          </a:xfrm>
          <a:prstGeom prst="rect">
            <a:avLst/>
          </a:prstGeom>
          <a:noFill/>
        </p:spPr>
      </p:pic>
      <p:pic>
        <p:nvPicPr>
          <p:cNvPr id="8" name="Afbeelding 7" descr="Afbeelding met tekst, Lettertype, Graphics, grafische vormgeving&#10;&#10;Door AI gegenereerde inhoud is mogelijk onjuist.">
            <a:extLst>
              <a:ext uri="{FF2B5EF4-FFF2-40B4-BE49-F238E27FC236}">
                <a16:creationId xmlns:a16="http://schemas.microsoft.com/office/drawing/2014/main" id="{35233B8D-1CF0-EC2C-8915-F08CC8B107D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4390980"/>
            <a:ext cx="1543815" cy="39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7032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Startdia_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687915" y="323499"/>
            <a:ext cx="4011846" cy="96440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indent="0" algn="ctr">
              <a:lnSpc>
                <a:spcPct val="100000"/>
              </a:lnSpc>
              <a:spcAft>
                <a:spcPts val="600"/>
              </a:spcAft>
              <a:defRPr sz="3200" b="0" cap="none">
                <a:solidFill>
                  <a:schemeClr val="bg1"/>
                </a:solidFill>
                <a:latin typeface="Flanders Art Sans Medium" panose="00000600000000000000" pitchFamily="50" charset="0"/>
              </a:defRPr>
            </a:lvl1pPr>
          </a:lstStyle>
          <a:p>
            <a:r>
              <a:rPr lang="nl-NL" dirty="0"/>
              <a:t>Vul titel in</a:t>
            </a:r>
            <a:endParaRPr lang="nl-BE" dirty="0"/>
          </a:p>
        </p:txBody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CC3A9CA7-8795-D420-CB83-C4997025F74D}"/>
              </a:ext>
            </a:extLst>
          </p:cNvPr>
          <p:cNvGrpSpPr/>
          <p:nvPr userDrawn="1"/>
        </p:nvGrpSpPr>
        <p:grpSpPr>
          <a:xfrm>
            <a:off x="0" y="0"/>
            <a:ext cx="8937674" cy="5143500"/>
            <a:chOff x="0" y="0"/>
            <a:chExt cx="8937674" cy="5143500"/>
          </a:xfrm>
        </p:grpSpPr>
        <p:sp>
          <p:nvSpPr>
            <p:cNvPr id="12" name="Trapezium 11">
              <a:extLst>
                <a:ext uri="{FF2B5EF4-FFF2-40B4-BE49-F238E27FC236}">
                  <a16:creationId xmlns:a16="http://schemas.microsoft.com/office/drawing/2014/main" id="{367C497B-0E5A-302A-56C6-26A505C7B49D}"/>
                </a:ext>
              </a:extLst>
            </p:cNvPr>
            <p:cNvSpPr/>
            <p:nvPr userDrawn="1"/>
          </p:nvSpPr>
          <p:spPr>
            <a:xfrm>
              <a:off x="0" y="0"/>
              <a:ext cx="7093819" cy="5143500"/>
            </a:xfrm>
            <a:custGeom>
              <a:avLst/>
              <a:gdLst>
                <a:gd name="connsiteX0" fmla="*/ 0 w 9387840"/>
                <a:gd name="connsiteY0" fmla="*/ 5143500 h 5143500"/>
                <a:gd name="connsiteX1" fmla="*/ 1773530 w 9387840"/>
                <a:gd name="connsiteY1" fmla="*/ 0 h 5143500"/>
                <a:gd name="connsiteX2" fmla="*/ 7614310 w 9387840"/>
                <a:gd name="connsiteY2" fmla="*/ 0 h 5143500"/>
                <a:gd name="connsiteX3" fmla="*/ 9387840 w 9387840"/>
                <a:gd name="connsiteY3" fmla="*/ 5143500 h 5143500"/>
                <a:gd name="connsiteX4" fmla="*/ 0 w 9387840"/>
                <a:gd name="connsiteY4" fmla="*/ 5143500 h 5143500"/>
                <a:gd name="connsiteX0" fmla="*/ 520491 w 7614310"/>
                <a:gd name="connsiteY0" fmla="*/ 5143500 h 5143500"/>
                <a:gd name="connsiteX1" fmla="*/ 0 w 7614310"/>
                <a:gd name="connsiteY1" fmla="*/ 0 h 5143500"/>
                <a:gd name="connsiteX2" fmla="*/ 5840780 w 7614310"/>
                <a:gd name="connsiteY2" fmla="*/ 0 h 5143500"/>
                <a:gd name="connsiteX3" fmla="*/ 7614310 w 7614310"/>
                <a:gd name="connsiteY3" fmla="*/ 5143500 h 5143500"/>
                <a:gd name="connsiteX4" fmla="*/ 520491 w 7614310"/>
                <a:gd name="connsiteY4" fmla="*/ 5143500 h 5143500"/>
                <a:gd name="connsiteX0" fmla="*/ 0 w 7093819"/>
                <a:gd name="connsiteY0" fmla="*/ 5143500 h 5143500"/>
                <a:gd name="connsiteX1" fmla="*/ 877 w 7093819"/>
                <a:gd name="connsiteY1" fmla="*/ 0 h 5143500"/>
                <a:gd name="connsiteX2" fmla="*/ 5320289 w 7093819"/>
                <a:gd name="connsiteY2" fmla="*/ 0 h 5143500"/>
                <a:gd name="connsiteX3" fmla="*/ 7093819 w 7093819"/>
                <a:gd name="connsiteY3" fmla="*/ 5143500 h 5143500"/>
                <a:gd name="connsiteX4" fmla="*/ 0 w 7093819"/>
                <a:gd name="connsiteY4" fmla="*/ 514350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93819" h="5143500">
                  <a:moveTo>
                    <a:pt x="0" y="5143500"/>
                  </a:moveTo>
                  <a:cubicBezTo>
                    <a:pt x="292" y="3429000"/>
                    <a:pt x="585" y="1714500"/>
                    <a:pt x="877" y="0"/>
                  </a:cubicBezTo>
                  <a:lnTo>
                    <a:pt x="5320289" y="0"/>
                  </a:lnTo>
                  <a:lnTo>
                    <a:pt x="7093819" y="5143500"/>
                  </a:lnTo>
                  <a:lnTo>
                    <a:pt x="0" y="514350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dirty="0"/>
            </a:p>
          </p:txBody>
        </p:sp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D30627DC-B09C-B6AF-B19F-3AF17B6496FC}"/>
                </a:ext>
              </a:extLst>
            </p:cNvPr>
            <p:cNvGrpSpPr/>
            <p:nvPr userDrawn="1"/>
          </p:nvGrpSpPr>
          <p:grpSpPr>
            <a:xfrm>
              <a:off x="2138168" y="1508393"/>
              <a:ext cx="4328789" cy="3049211"/>
              <a:chOff x="2138168" y="1508393"/>
              <a:chExt cx="4328789" cy="3049211"/>
            </a:xfrm>
          </p:grpSpPr>
          <p:pic>
            <p:nvPicPr>
              <p:cNvPr id="1026" name="Picture 2">
                <a:extLst>
                  <a:ext uri="{FF2B5EF4-FFF2-40B4-BE49-F238E27FC236}">
                    <a16:creationId xmlns:a16="http://schemas.microsoft.com/office/drawing/2014/main" id="{F7FC9280-A7FE-9877-81A9-3A71B8F42FCB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99262" y="3733484"/>
                <a:ext cx="1235925" cy="824120"/>
              </a:xfrm>
              <a:prstGeom prst="flowChartAlternateProcess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>
                <a:extLst>
                  <a:ext uri="{FF2B5EF4-FFF2-40B4-BE49-F238E27FC236}">
                    <a16:creationId xmlns:a16="http://schemas.microsoft.com/office/drawing/2014/main" id="{67D87468-60F7-6BFC-F6F0-3EC7018FE632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4141347" y="3422184"/>
                <a:ext cx="2003103" cy="964406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0" name="Picture 6">
                <a:extLst>
                  <a:ext uri="{FF2B5EF4-FFF2-40B4-BE49-F238E27FC236}">
                    <a16:creationId xmlns:a16="http://schemas.microsoft.com/office/drawing/2014/main" id="{A4A0F7F1-B5F5-CE38-3D7F-5AAD04E9D6D9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02678" y="1508393"/>
                <a:ext cx="1132509" cy="753611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2" name="Picture 8">
                <a:extLst>
                  <a:ext uri="{FF2B5EF4-FFF2-40B4-BE49-F238E27FC236}">
                    <a16:creationId xmlns:a16="http://schemas.microsoft.com/office/drawing/2014/main" id="{724C1B16-6F32-5003-6046-85B295E6B08B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88210" y="1850810"/>
                <a:ext cx="978747" cy="1468121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4" name="Picture 10">
                <a:extLst>
                  <a:ext uri="{FF2B5EF4-FFF2-40B4-BE49-F238E27FC236}">
                    <a16:creationId xmlns:a16="http://schemas.microsoft.com/office/drawing/2014/main" id="{69EA3F13-B6B1-EC5D-0D8F-BDFBB8A1357D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b="-1"/>
              <a:stretch/>
            </p:blipFill>
            <p:spPr bwMode="auto">
              <a:xfrm>
                <a:off x="2138168" y="2376690"/>
                <a:ext cx="1897020" cy="1242108"/>
              </a:xfrm>
              <a:prstGeom prst="round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6" name="Picture 12">
                <a:extLst>
                  <a:ext uri="{FF2B5EF4-FFF2-40B4-BE49-F238E27FC236}">
                    <a16:creationId xmlns:a16="http://schemas.microsoft.com/office/drawing/2014/main" id="{37F3ACE0-500F-D58B-32E0-DA850E9E1C29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4141347" y="1765185"/>
                <a:ext cx="1238469" cy="1553746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" name="Afbeelding 9">
              <a:extLst>
                <a:ext uri="{FF2B5EF4-FFF2-40B4-BE49-F238E27FC236}">
                  <a16:creationId xmlns:a16="http://schemas.microsoft.com/office/drawing/2014/main" id="{D7F07178-6607-47F0-BA22-4F7FA361F0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0" y="0"/>
              <a:ext cx="2945046" cy="5143500"/>
            </a:xfrm>
            <a:prstGeom prst="rect">
              <a:avLst/>
            </a:prstGeom>
            <a:noFill/>
          </p:spPr>
        </p:pic>
        <p:pic>
          <p:nvPicPr>
            <p:cNvPr id="8" name="Afbeelding 7" descr="Afbeelding met tekst, Lettertype, Graphics, grafische vormgeving&#10;&#10;Door AI gegenereerde inhoud is mogelijk onjuist.">
              <a:extLst>
                <a:ext uri="{FF2B5EF4-FFF2-40B4-BE49-F238E27FC236}">
                  <a16:creationId xmlns:a16="http://schemas.microsoft.com/office/drawing/2014/main" id="{35233B8D-1CF0-EC2C-8915-F08CC8B107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00" y="4390980"/>
              <a:ext cx="1543815" cy="396241"/>
            </a:xfrm>
            <a:prstGeom prst="rect">
              <a:avLst/>
            </a:prstGeom>
          </p:spPr>
        </p:pic>
        <p:pic>
          <p:nvPicPr>
            <p:cNvPr id="3" name="Afbeelding 2">
              <a:extLst>
                <a:ext uri="{FF2B5EF4-FFF2-40B4-BE49-F238E27FC236}">
                  <a16:creationId xmlns:a16="http://schemas.microsoft.com/office/drawing/2014/main" id="{ECD348C9-0002-F7B8-D2D1-1D69721C343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25295" y="216000"/>
              <a:ext cx="1795854" cy="701013"/>
            </a:xfrm>
            <a:prstGeom prst="rect">
              <a:avLst/>
            </a:prstGeom>
          </p:spPr>
        </p:pic>
        <p:sp>
          <p:nvSpPr>
            <p:cNvPr id="4" name="Tekstvak 3">
              <a:extLst>
                <a:ext uri="{FF2B5EF4-FFF2-40B4-BE49-F238E27FC236}">
                  <a16:creationId xmlns:a16="http://schemas.microsoft.com/office/drawing/2014/main" id="{AA369A57-5E27-FD67-73C9-BD75837429AD}"/>
                </a:ext>
              </a:extLst>
            </p:cNvPr>
            <p:cNvSpPr txBox="1"/>
            <p:nvPr userDrawn="1"/>
          </p:nvSpPr>
          <p:spPr>
            <a:xfrm>
              <a:off x="6925993" y="4592987"/>
              <a:ext cx="2011681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b" anchorCtr="0">
              <a:spAutoFit/>
            </a:bodyPr>
            <a:lstStyle/>
            <a:p>
              <a:pPr algn="r">
                <a:tabLst>
                  <a:tab pos="8281988" algn="r"/>
                </a:tabLst>
              </a:pPr>
              <a:r>
                <a:rPr lang="nl-BE" sz="1600" dirty="0">
                  <a:solidFill>
                    <a:schemeClr val="accent1"/>
                  </a:solidFill>
                  <a:latin typeface="Flanders Art Sans Medium" panose="00000600000000000000" pitchFamily="50" charset="0"/>
                </a:rPr>
                <a:t>	departementzorg.be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51349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Presentatie_dia1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19E3EF8F-1210-B1AE-D090-47C1C52F2ACC}"/>
              </a:ext>
            </a:extLst>
          </p:cNvPr>
          <p:cNvSpPr/>
          <p:nvPr userDrawn="1"/>
        </p:nvSpPr>
        <p:spPr>
          <a:xfrm>
            <a:off x="0" y="2447808"/>
            <a:ext cx="9144000" cy="2695693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FD5E59A9-4FF7-3E2A-37D3-09F65C885B95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B2F9E41C-8DD2-7AD9-1C0C-6D532940FC36}"/>
              </a:ext>
            </a:extLst>
          </p:cNvPr>
          <p:cNvSpPr txBox="1">
            <a:spLocks/>
          </p:cNvSpPr>
          <p:nvPr userDrawn="1"/>
        </p:nvSpPr>
        <p:spPr>
          <a:xfrm>
            <a:off x="522000" y="521200"/>
            <a:ext cx="8208000" cy="692497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500" b="0" i="0" kern="1200" cap="all" baseline="0">
                <a:solidFill>
                  <a:schemeClr val="accent2"/>
                </a:solidFill>
                <a:latin typeface="FlandersArtSans-Bold" panose="00000800000000000000" pitchFamily="2" charset="0"/>
                <a:ea typeface="+mj-ea"/>
                <a:cs typeface="FlandersArtSans-Bold" panose="00000800000000000000" pitchFamily="2" charset="0"/>
              </a:defRPr>
            </a:lvl1pPr>
          </a:lstStyle>
          <a:p>
            <a:r>
              <a:rPr lang="nl-BE" dirty="0"/>
              <a:t>De missie van </a:t>
            </a:r>
            <a:br>
              <a:rPr lang="nl-BE" dirty="0"/>
            </a:br>
            <a:r>
              <a:rPr lang="nl-BE" dirty="0"/>
              <a:t>het Departement Zorg</a:t>
            </a: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114D822C-6585-02EF-55B4-9422132D450F}"/>
              </a:ext>
            </a:extLst>
          </p:cNvPr>
          <p:cNvGrpSpPr/>
          <p:nvPr userDrawn="1"/>
        </p:nvGrpSpPr>
        <p:grpSpPr>
          <a:xfrm>
            <a:off x="245063" y="563731"/>
            <a:ext cx="9864316" cy="5143500"/>
            <a:chOff x="260303" y="548491"/>
            <a:chExt cx="9864316" cy="5143500"/>
          </a:xfrm>
        </p:grpSpPr>
        <p:pic>
          <p:nvPicPr>
            <p:cNvPr id="7" name="Afbeelding 6">
              <a:extLst>
                <a:ext uri="{FF2B5EF4-FFF2-40B4-BE49-F238E27FC236}">
                  <a16:creationId xmlns:a16="http://schemas.microsoft.com/office/drawing/2014/main" id="{3C5064B5-730C-B72D-A03C-98DBFA271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78951" y="548491"/>
              <a:ext cx="7145668" cy="5143500"/>
            </a:xfrm>
            <a:prstGeom prst="rect">
              <a:avLst/>
            </a:prstGeom>
          </p:spPr>
        </p:pic>
        <p:cxnSp>
          <p:nvCxnSpPr>
            <p:cNvPr id="8" name="Rechte verbindingslijn 7">
              <a:extLst>
                <a:ext uri="{FF2B5EF4-FFF2-40B4-BE49-F238E27FC236}">
                  <a16:creationId xmlns:a16="http://schemas.microsoft.com/office/drawing/2014/main" id="{A097F00C-BEE9-1CB3-5177-5EA49887DA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303" y="3714820"/>
              <a:ext cx="3804439" cy="929583"/>
            </a:xfrm>
            <a:prstGeom prst="line">
              <a:avLst/>
            </a:prstGeom>
            <a:ln w="9525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2" name="Tekstvak 11">
            <a:extLst>
              <a:ext uri="{FF2B5EF4-FFF2-40B4-BE49-F238E27FC236}">
                <a16:creationId xmlns:a16="http://schemas.microsoft.com/office/drawing/2014/main" id="{042550E8-2AF9-55EA-A240-85F714B5D023}"/>
              </a:ext>
            </a:extLst>
          </p:cNvPr>
          <p:cNvSpPr txBox="1"/>
          <p:nvPr userDrawn="1"/>
        </p:nvSpPr>
        <p:spPr>
          <a:xfrm>
            <a:off x="1016000" y="1791620"/>
            <a:ext cx="4159250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Tx/>
              <a:buNone/>
              <a:tabLst>
                <a:tab pos="216000" algn="l"/>
              </a:tabLst>
              <a:defRPr/>
            </a:pPr>
            <a:r>
              <a:rPr kumimoji="0" lang="nl-NL" sz="2500" b="0" i="0" u="none" strike="noStrike" kern="1200" cap="none" spc="0" normalizeH="0" baseline="0" noProof="0" dirty="0">
                <a:ln>
                  <a:noFill/>
                </a:ln>
                <a:solidFill>
                  <a:srgbClr val="0F4C81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  <a:t>“Iedereen moet deel kunnen uitmaken van een gezonde en zorgzame samenleving.”</a:t>
            </a:r>
          </a:p>
        </p:txBody>
      </p:sp>
    </p:spTree>
    <p:extLst>
      <p:ext uri="{BB962C8B-B14F-4D97-AF65-F5344CB8AC3E}">
        <p14:creationId xmlns:p14="http://schemas.microsoft.com/office/powerpoint/2010/main" val="1792839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Presentatie_dia2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19E3EF8F-1210-B1AE-D090-47C1C52F2ACC}"/>
              </a:ext>
            </a:extLst>
          </p:cNvPr>
          <p:cNvSpPr/>
          <p:nvPr userDrawn="1"/>
        </p:nvSpPr>
        <p:spPr>
          <a:xfrm>
            <a:off x="0" y="2447808"/>
            <a:ext cx="9144000" cy="2695693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FD5E59A9-4FF7-3E2A-37D3-09F65C885B95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B2F9E41C-8DD2-7AD9-1C0C-6D532940FC36}"/>
              </a:ext>
            </a:extLst>
          </p:cNvPr>
          <p:cNvSpPr txBox="1">
            <a:spLocks/>
          </p:cNvSpPr>
          <p:nvPr userDrawn="1"/>
        </p:nvSpPr>
        <p:spPr>
          <a:xfrm>
            <a:off x="522000" y="521200"/>
            <a:ext cx="8208000" cy="34624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500" b="0" i="0" kern="1200" cap="all" baseline="0">
                <a:solidFill>
                  <a:schemeClr val="accent2"/>
                </a:solidFill>
                <a:latin typeface="FlandersArtSans-Bold" panose="00000800000000000000" pitchFamily="2" charset="0"/>
                <a:ea typeface="+mj-ea"/>
                <a:cs typeface="FlandersArtSans-Bold" panose="00000800000000000000" pitchFamily="2" charset="0"/>
              </a:defRPr>
            </a:lvl1pPr>
          </a:lstStyle>
          <a:p>
            <a:r>
              <a:rPr lang="nl-BE" dirty="0"/>
              <a:t>Onze doelstellingen</a:t>
            </a:r>
          </a:p>
        </p:txBody>
      </p:sp>
      <p:grpSp>
        <p:nvGrpSpPr>
          <p:cNvPr id="20" name="Groep 19">
            <a:extLst>
              <a:ext uri="{FF2B5EF4-FFF2-40B4-BE49-F238E27FC236}">
                <a16:creationId xmlns:a16="http://schemas.microsoft.com/office/drawing/2014/main" id="{5539E16B-A01B-9A8F-4EBF-6BEEC43E1035}"/>
              </a:ext>
            </a:extLst>
          </p:cNvPr>
          <p:cNvGrpSpPr/>
          <p:nvPr userDrawn="1"/>
        </p:nvGrpSpPr>
        <p:grpSpPr>
          <a:xfrm>
            <a:off x="35940" y="2417793"/>
            <a:ext cx="9154232" cy="3248324"/>
            <a:chOff x="35940" y="2417793"/>
            <a:chExt cx="9154232" cy="3248324"/>
          </a:xfrm>
        </p:grpSpPr>
        <p:pic>
          <p:nvPicPr>
            <p:cNvPr id="21" name="Afbeelding 20" descr="Afbeelding met tekst, etiket&#10;&#10;Door AI gegenereerde inhoud is mogelijk onjuist.">
              <a:extLst>
                <a:ext uri="{FF2B5EF4-FFF2-40B4-BE49-F238E27FC236}">
                  <a16:creationId xmlns:a16="http://schemas.microsoft.com/office/drawing/2014/main" id="{4B36E232-FD46-EF7F-44E8-C7BAD8E4D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1070" y="2959548"/>
              <a:ext cx="3892293" cy="2640451"/>
            </a:xfrm>
            <a:prstGeom prst="rect">
              <a:avLst/>
            </a:prstGeom>
          </p:spPr>
        </p:pic>
        <p:pic>
          <p:nvPicPr>
            <p:cNvPr id="22" name="Afbeelding 21" descr="Afbeelding met tekst, Lettertype, schermopname, etiket&#10;&#10;Door AI gegenereerde inhoud is mogelijk onjuist.">
              <a:extLst>
                <a:ext uri="{FF2B5EF4-FFF2-40B4-BE49-F238E27FC236}">
                  <a16:creationId xmlns:a16="http://schemas.microsoft.com/office/drawing/2014/main" id="{D1D66A79-4C58-F2A4-D013-FD3A13BF9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152" y="2957452"/>
              <a:ext cx="3856020" cy="2615844"/>
            </a:xfrm>
            <a:prstGeom prst="rect">
              <a:avLst/>
            </a:prstGeom>
          </p:spPr>
        </p:pic>
        <p:pic>
          <p:nvPicPr>
            <p:cNvPr id="23" name="Afbeelding 22" descr="Afbeelding met tekst, schermopname&#10;&#10;Door AI gegenereerde inhoud is mogelijk onjuist.">
              <a:extLst>
                <a:ext uri="{FF2B5EF4-FFF2-40B4-BE49-F238E27FC236}">
                  <a16:creationId xmlns:a16="http://schemas.microsoft.com/office/drawing/2014/main" id="{66F1CFAD-9BEE-D076-B3A1-78955108A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40" y="2864629"/>
              <a:ext cx="4129678" cy="2801488"/>
            </a:xfrm>
            <a:prstGeom prst="rect">
              <a:avLst/>
            </a:prstGeom>
          </p:spPr>
        </p:pic>
        <p:pic>
          <p:nvPicPr>
            <p:cNvPr id="24" name="Afbeelding 23" descr="Afbeelding met tekst, schermopname, Lettertype, Graphics&#10;&#10;Door AI gegenereerde inhoud is mogelijk onjuist.">
              <a:extLst>
                <a:ext uri="{FF2B5EF4-FFF2-40B4-BE49-F238E27FC236}">
                  <a16:creationId xmlns:a16="http://schemas.microsoft.com/office/drawing/2014/main" id="{27B65753-2E7E-6F8A-4149-CD4F7E5BE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8942" y="3838042"/>
              <a:ext cx="1019656" cy="547466"/>
            </a:xfrm>
            <a:prstGeom prst="rect">
              <a:avLst/>
            </a:prstGeom>
          </p:spPr>
        </p:pic>
        <p:pic>
          <p:nvPicPr>
            <p:cNvPr id="25" name="Afbeelding 24" descr="Afbeelding met tekst, logo, Lettertype, Graphics&#10;&#10;Door AI gegenereerde inhoud is mogelijk onjuist.">
              <a:extLst>
                <a:ext uri="{FF2B5EF4-FFF2-40B4-BE49-F238E27FC236}">
                  <a16:creationId xmlns:a16="http://schemas.microsoft.com/office/drawing/2014/main" id="{8EFF2FB7-DCC0-9829-688F-ADD960715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2652" y="3359265"/>
              <a:ext cx="543271" cy="1011843"/>
            </a:xfrm>
            <a:prstGeom prst="rect">
              <a:avLst/>
            </a:prstGeom>
          </p:spPr>
        </p:pic>
        <p:pic>
          <p:nvPicPr>
            <p:cNvPr id="26" name="Afbeelding 25" descr="Afbeelding met tekst, logo, Graphics, symbool&#10;&#10;Door AI gegenereerde inhoud is mogelijk onjuist.">
              <a:extLst>
                <a:ext uri="{FF2B5EF4-FFF2-40B4-BE49-F238E27FC236}">
                  <a16:creationId xmlns:a16="http://schemas.microsoft.com/office/drawing/2014/main" id="{501363EB-B601-FB3F-3FE1-5ACCBD060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9686" y="2417793"/>
              <a:ext cx="543271" cy="1011843"/>
            </a:xfrm>
            <a:prstGeom prst="rect">
              <a:avLst/>
            </a:prstGeom>
          </p:spPr>
        </p:pic>
      </p:grpSp>
      <p:sp>
        <p:nvSpPr>
          <p:cNvPr id="29" name="Tekstvak 28">
            <a:extLst>
              <a:ext uri="{FF2B5EF4-FFF2-40B4-BE49-F238E27FC236}">
                <a16:creationId xmlns:a16="http://schemas.microsoft.com/office/drawing/2014/main" id="{05804A60-B46E-7F91-D4AD-C4998F5147F3}"/>
              </a:ext>
            </a:extLst>
          </p:cNvPr>
          <p:cNvSpPr txBox="1"/>
          <p:nvPr userDrawn="1"/>
        </p:nvSpPr>
        <p:spPr>
          <a:xfrm>
            <a:off x="1144072" y="1204565"/>
            <a:ext cx="7039945" cy="2023631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Tx/>
              <a:buBlip>
                <a:blip r:embed="rId8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We versterken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  <a:t>mensen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 in hun gezondheid en welzijn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Tx/>
              <a:buBlip>
                <a:blip r:embed="rId8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We stimuleren een zorgzame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  <a:t>samenleving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 waarin </a:t>
            </a:r>
            <a:b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</a:b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iedereen mee kan 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Tx/>
              <a:buBlip>
                <a:blip r:embed="rId8"/>
              </a:buBlip>
              <a:tabLst/>
              <a:defRPr/>
            </a:pPr>
            <a:r>
              <a:rPr kumimoji="0" lang="nl-NL" sz="2000" b="0" i="0" u="none" strike="noStrike" kern="1200" cap="none" spc="-1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We organiseren een kwaliteitsvol en toegankelijk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  <a:t>zorgaanbod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Tx/>
              <a:buBlip>
                <a:blip r:embed="rId8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We geven zelf het voorbeeld als een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  <a:t>zorgzame organisatie </a:t>
            </a:r>
            <a:b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</a:b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en een kwaliteitsvolle overheidsdienst</a:t>
            </a:r>
          </a:p>
        </p:txBody>
      </p:sp>
    </p:spTree>
    <p:extLst>
      <p:ext uri="{BB962C8B-B14F-4D97-AF65-F5344CB8AC3E}">
        <p14:creationId xmlns:p14="http://schemas.microsoft.com/office/powerpoint/2010/main" val="211451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ep 12">
            <a:extLst>
              <a:ext uri="{FF2B5EF4-FFF2-40B4-BE49-F238E27FC236}">
                <a16:creationId xmlns:a16="http://schemas.microsoft.com/office/drawing/2014/main" id="{033C1CC1-1B54-9B9E-3050-CD2D52F52C41}"/>
              </a:ext>
            </a:extLst>
          </p:cNvPr>
          <p:cNvGrpSpPr/>
          <p:nvPr userDrawn="1"/>
        </p:nvGrpSpPr>
        <p:grpSpPr>
          <a:xfrm>
            <a:off x="-2" y="0"/>
            <a:ext cx="6639643" cy="5143500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823B3DF5-33D6-D29B-5957-8D68FFE42610}"/>
                </a:ext>
              </a:extLst>
            </p:cNvPr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landers Art Sans"/>
                <a:ea typeface="+mn-ea"/>
                <a:cs typeface="+mn-cs"/>
              </a:endParaRPr>
            </a:p>
          </p:txBody>
        </p:sp>
        <p:sp>
          <p:nvSpPr>
            <p:cNvPr id="15" name="Rechthoekige driehoek 14">
              <a:extLst>
                <a:ext uri="{FF2B5EF4-FFF2-40B4-BE49-F238E27FC236}">
                  <a16:creationId xmlns:a16="http://schemas.microsoft.com/office/drawing/2014/main" id="{4DE681BE-8649-76DD-08F9-6094C80F9AA9}"/>
                </a:ext>
              </a:extLst>
            </p:cNvPr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landers Art Sans"/>
                <a:ea typeface="+mn-ea"/>
                <a:cs typeface="+mn-cs"/>
              </a:endParaRPr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EC3D74FB-BBE0-A934-A8DC-BBF8DB8845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296" y="388800"/>
            <a:ext cx="4636604" cy="1108158"/>
          </a:xfrm>
        </p:spPr>
        <p:txBody>
          <a:bodyPr/>
          <a:lstStyle>
            <a:lvl1pPr>
              <a:lnSpc>
                <a:spcPts val="3800"/>
              </a:lnSpc>
              <a:defRPr sz="3600"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16" name="Tijdelijke aanduiding voor inhoud 4">
            <a:extLst>
              <a:ext uri="{FF2B5EF4-FFF2-40B4-BE49-F238E27FC236}">
                <a16:creationId xmlns:a16="http://schemas.microsoft.com/office/drawing/2014/main" id="{396D7B04-78F1-2AF8-6B2F-B57ED120ED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78296" y="1644445"/>
            <a:ext cx="4175717" cy="3110255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2"/>
                </a:solidFill>
                <a:latin typeface="FlandersArtSans-Regular" panose="00000500000000000000" pitchFamily="2" charset="0"/>
              </a:defRPr>
            </a:lvl1pPr>
            <a:lvl2pPr>
              <a:defRPr sz="1800"/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610CDC0-2D11-1F5D-D6A1-02D65B4D3D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9642" y="4619699"/>
            <a:ext cx="2281507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762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Presentatie_dia3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19E3EF8F-1210-B1AE-D090-47C1C52F2ACC}"/>
              </a:ext>
            </a:extLst>
          </p:cNvPr>
          <p:cNvSpPr/>
          <p:nvPr userDrawn="1"/>
        </p:nvSpPr>
        <p:spPr>
          <a:xfrm>
            <a:off x="0" y="2447808"/>
            <a:ext cx="9144000" cy="2695693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FD5E59A9-4FF7-3E2A-37D3-09F65C885B95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B2F9E41C-8DD2-7AD9-1C0C-6D532940FC36}"/>
              </a:ext>
            </a:extLst>
          </p:cNvPr>
          <p:cNvSpPr txBox="1">
            <a:spLocks/>
          </p:cNvSpPr>
          <p:nvPr userDrawn="1"/>
        </p:nvSpPr>
        <p:spPr>
          <a:xfrm>
            <a:off x="522000" y="521200"/>
            <a:ext cx="8208000" cy="34624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500" b="0" i="0" kern="1200" cap="all" baseline="0">
                <a:solidFill>
                  <a:schemeClr val="accent2"/>
                </a:solidFill>
                <a:latin typeface="FlandersArtSans-Bold" panose="00000800000000000000" pitchFamily="2" charset="0"/>
                <a:ea typeface="+mj-ea"/>
                <a:cs typeface="FlandersArtSans-Bold" panose="00000800000000000000" pitchFamily="2" charset="0"/>
              </a:defRPr>
            </a:lvl1pPr>
          </a:lstStyle>
          <a:p>
            <a:r>
              <a:rPr lang="nl-BE" dirty="0"/>
              <a:t>Organogram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0525822-B576-89C6-0689-0773EC1927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4722" y="-94823"/>
            <a:ext cx="6146759" cy="5405829"/>
          </a:xfrm>
          <a:prstGeom prst="rect">
            <a:avLst/>
          </a:prstGeom>
        </p:spPr>
      </p:pic>
      <p:pic>
        <p:nvPicPr>
          <p:cNvPr id="4" name="Afbeelding 3" descr="Afbeelding met Lettertype, Graphics, grafische vormgeving, tekst&#10;&#10;Door AI gegenereerde inhoud is mogelijk onjuist.">
            <a:extLst>
              <a:ext uri="{FF2B5EF4-FFF2-40B4-BE49-F238E27FC236}">
                <a16:creationId xmlns:a16="http://schemas.microsoft.com/office/drawing/2014/main" id="{4A100E69-0E24-4549-A7D8-AB3273A328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4226059"/>
            <a:ext cx="1543815" cy="39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5580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Presentatie_Slo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D7F07178-6607-47F0-BA22-4F7FA361F0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-7620"/>
            <a:ext cx="2945046" cy="515112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763519" y="1356361"/>
            <a:ext cx="5885181" cy="264414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indent="0" algn="l">
              <a:lnSpc>
                <a:spcPct val="100000"/>
              </a:lnSpc>
              <a:spcAft>
                <a:spcPts val="600"/>
              </a:spcAft>
              <a:defRPr sz="3000" b="0" cap="none">
                <a:solidFill>
                  <a:schemeClr val="accent1"/>
                </a:solidFill>
                <a:latin typeface="Flanders Art Sans Medium" panose="00000600000000000000" pitchFamily="50" charset="0"/>
              </a:defRPr>
            </a:lvl1pPr>
          </a:lstStyle>
          <a:p>
            <a:r>
              <a:rPr lang="nl-NL" dirty="0"/>
              <a:t>Vul contactgegevens in</a:t>
            </a:r>
            <a:endParaRPr lang="nl-BE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14E75EE-2012-B2FA-A5E9-40263EB3BE10}"/>
              </a:ext>
            </a:extLst>
          </p:cNvPr>
          <p:cNvSpPr txBox="1"/>
          <p:nvPr userDrawn="1"/>
        </p:nvSpPr>
        <p:spPr>
          <a:xfrm>
            <a:off x="291058" y="4229101"/>
            <a:ext cx="8561884" cy="69840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noAutofit/>
          </a:bodyPr>
          <a:lstStyle/>
          <a:p>
            <a:pPr algn="l">
              <a:tabLst>
                <a:tab pos="8281988" algn="r"/>
              </a:tabLst>
            </a:pPr>
            <a:r>
              <a:rPr lang="nl-BE" dirty="0">
                <a:solidFill>
                  <a:schemeClr val="bg1"/>
                </a:solidFill>
                <a:latin typeface="Flanders Art Sans Medium" panose="00000600000000000000" pitchFamily="50" charset="0"/>
              </a:rPr>
              <a:t>	</a:t>
            </a:r>
            <a:r>
              <a:rPr lang="nl-BE" sz="1600" dirty="0">
                <a:solidFill>
                  <a:schemeClr val="bg1"/>
                </a:solidFill>
                <a:latin typeface="Flanders Art Sans Medium" panose="00000600000000000000" pitchFamily="50" charset="0"/>
              </a:rPr>
              <a:t>zorg@vlaanderen.be  -  departementzorg.be</a:t>
            </a:r>
            <a:endParaRPr lang="nl-BE" dirty="0">
              <a:solidFill>
                <a:schemeClr val="bg1"/>
              </a:solidFill>
              <a:latin typeface="Flanders Art Sans Medium" panose="00000600000000000000" pitchFamily="50" charset="0"/>
            </a:endParaRPr>
          </a:p>
        </p:txBody>
      </p:sp>
      <p:pic>
        <p:nvPicPr>
          <p:cNvPr id="8" name="Afbeelding 7" descr="Afbeelding met tekst, Lettertype, Graphics, grafische vormgeving&#10;&#10;Door AI gegenereerde inhoud is mogelijk onjuist.">
            <a:extLst>
              <a:ext uri="{FF2B5EF4-FFF2-40B4-BE49-F238E27FC236}">
                <a16:creationId xmlns:a16="http://schemas.microsoft.com/office/drawing/2014/main" id="{35233B8D-1CF0-EC2C-8915-F08CC8B107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72" y="4390980"/>
            <a:ext cx="1543815" cy="396241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3ABAB03E-470A-B2D7-87D9-60E818C3F2C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5295" y="216000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530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328E41E-A96A-4020-1A9B-A090454428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9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925362"/>
            <a:ext cx="5005250" cy="222523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54503D2-A93B-E655-86A6-277D9534B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2AD3B4-D906-4191-84FB-4FE613E48036}" type="slidenum">
              <a:rPr kumimoji="0" lang="nl-BE" sz="1100" b="0" i="0" u="none" strike="noStrike" kern="1200" cap="none" spc="0" normalizeH="0" baseline="0" noProof="0" smtClean="0">
                <a:ln>
                  <a:noFill/>
                </a:ln>
                <a:solidFill>
                  <a:srgbClr val="373636">
                    <a:tint val="75000"/>
                  </a:srgbClr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BE" sz="1100" b="0" i="0" u="none" strike="noStrike" kern="1200" cap="none" spc="0" normalizeH="0" baseline="0" noProof="0" dirty="0">
              <a:ln>
                <a:noFill/>
              </a:ln>
              <a:solidFill>
                <a:srgbClr val="373636">
                  <a:tint val="75000"/>
                </a:srgbClr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A8541DC9-52B0-35DD-3949-B74DD9F584E2}"/>
              </a:ext>
            </a:extLst>
          </p:cNvPr>
          <p:cNvSpPr/>
          <p:nvPr userDrawn="1"/>
        </p:nvSpPr>
        <p:spPr>
          <a:xfrm>
            <a:off x="0" y="2880000"/>
            <a:ext cx="9144000" cy="2263500"/>
          </a:xfrm>
          <a:custGeom>
            <a:avLst/>
            <a:gdLst>
              <a:gd name="connsiteX0" fmla="*/ 9144000 w 9144000"/>
              <a:gd name="connsiteY0" fmla="*/ 0 h 2263500"/>
              <a:gd name="connsiteX1" fmla="*/ 9144000 w 9144000"/>
              <a:gd name="connsiteY1" fmla="*/ 2263500 h 2263500"/>
              <a:gd name="connsiteX2" fmla="*/ 0 w 9144000"/>
              <a:gd name="connsiteY2" fmla="*/ 2263500 h 2263500"/>
              <a:gd name="connsiteX3" fmla="*/ 0 w 9144000"/>
              <a:gd name="connsiteY3" fmla="*/ 1943617 h 2263500"/>
              <a:gd name="connsiteX4" fmla="*/ 9144000 w 9144000"/>
              <a:gd name="connsiteY4" fmla="*/ 0 h 226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263500">
                <a:moveTo>
                  <a:pt x="9144000" y="0"/>
                </a:moveTo>
                <a:lnTo>
                  <a:pt x="9144000" y="2263500"/>
                </a:lnTo>
                <a:lnTo>
                  <a:pt x="0" y="2263500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768B54E-92DB-5ABD-DEFF-404393A832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00011" y="1503757"/>
            <a:ext cx="7185892" cy="2846412"/>
          </a:xfrm>
        </p:spPr>
        <p:txBody>
          <a:bodyPr anchor="b"/>
          <a:lstStyle>
            <a:lvl1pPr algn="r">
              <a:lnSpc>
                <a:spcPts val="6000"/>
              </a:lnSpc>
              <a:defRPr sz="6000"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DDC11C3F-A902-31BB-3513-05E03BC109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33485" y="4468969"/>
            <a:ext cx="6452418" cy="404531"/>
          </a:xfrm>
        </p:spPr>
        <p:txBody>
          <a:bodyPr bIns="0" anchor="ctr" anchorCtr="0">
            <a:noAutofit/>
          </a:bodyPr>
          <a:lstStyle>
            <a:lvl1pPr marL="0" indent="0" algn="r">
              <a:lnSpc>
                <a:spcPts val="1760"/>
              </a:lnSpc>
              <a:buNone/>
              <a:defRPr sz="1800">
                <a:solidFill>
                  <a:schemeClr val="bg1"/>
                </a:solidFill>
                <a:latin typeface="Flanders Art Sans Medium" panose="000006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10404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Tijdelijke aanduiding voor afbeelding 9" descr="Afbeelding met binnen, hek&#10;&#10;Automatisch gegenereerde beschrijving">
            <a:extLst>
              <a:ext uri="{FF2B5EF4-FFF2-40B4-BE49-F238E27FC236}">
                <a16:creationId xmlns:a16="http://schemas.microsoft.com/office/drawing/2014/main" id="{A8BDEAA0-E0A8-4953-8A4B-43665F3421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" t="37907" r="1742" b="40958"/>
          <a:stretch/>
        </p:blipFill>
        <p:spPr>
          <a:xfrm>
            <a:off x="0" y="2303463"/>
            <a:ext cx="9159875" cy="2840037"/>
          </a:xfrm>
          <a:custGeom>
            <a:avLst/>
            <a:gdLst>
              <a:gd name="connsiteX0" fmla="*/ 0 w 9144000"/>
              <a:gd name="connsiteY0" fmla="*/ 2839500 h 2839500"/>
              <a:gd name="connsiteX1" fmla="*/ 4572000 w 9144000"/>
              <a:gd name="connsiteY1" fmla="*/ 0 h 2839500"/>
              <a:gd name="connsiteX2" fmla="*/ 9144000 w 9144000"/>
              <a:gd name="connsiteY2" fmla="*/ 2839500 h 2839500"/>
              <a:gd name="connsiteX3" fmla="*/ 0 w 9144000"/>
              <a:gd name="connsiteY3" fmla="*/ 2839500 h 2839500"/>
              <a:gd name="connsiteX0" fmla="*/ 269582 w 9413582"/>
              <a:gd name="connsiteY0" fmla="*/ 2839500 h 2839500"/>
              <a:gd name="connsiteX1" fmla="*/ 301666 w 9413582"/>
              <a:gd name="connsiteY1" fmla="*/ 1273389 h 2839500"/>
              <a:gd name="connsiteX2" fmla="*/ 4841582 w 9413582"/>
              <a:gd name="connsiteY2" fmla="*/ 0 h 2839500"/>
              <a:gd name="connsiteX3" fmla="*/ 9413582 w 9413582"/>
              <a:gd name="connsiteY3" fmla="*/ 2839500 h 2839500"/>
              <a:gd name="connsiteX4" fmla="*/ 269582 w 9413582"/>
              <a:gd name="connsiteY4" fmla="*/ 2839500 h 2839500"/>
              <a:gd name="connsiteX0" fmla="*/ 0 w 9144000"/>
              <a:gd name="connsiteY0" fmla="*/ 2839500 h 2839500"/>
              <a:gd name="connsiteX1" fmla="*/ 32084 w 9144000"/>
              <a:gd name="connsiteY1" fmla="*/ 1273389 h 2839500"/>
              <a:gd name="connsiteX2" fmla="*/ 4572000 w 9144000"/>
              <a:gd name="connsiteY2" fmla="*/ 0 h 2839500"/>
              <a:gd name="connsiteX3" fmla="*/ 9144000 w 9144000"/>
              <a:gd name="connsiteY3" fmla="*/ 2839500 h 2839500"/>
              <a:gd name="connsiteX4" fmla="*/ 0 w 9144000"/>
              <a:gd name="connsiteY4" fmla="*/ 2839500 h 2839500"/>
              <a:gd name="connsiteX0" fmla="*/ 0 w 9144000"/>
              <a:gd name="connsiteY0" fmla="*/ 2839500 h 2839500"/>
              <a:gd name="connsiteX1" fmla="*/ 32084 w 9144000"/>
              <a:gd name="connsiteY1" fmla="*/ 1273389 h 2839500"/>
              <a:gd name="connsiteX2" fmla="*/ 4572000 w 9144000"/>
              <a:gd name="connsiteY2" fmla="*/ 0 h 2839500"/>
              <a:gd name="connsiteX3" fmla="*/ 9144000 w 9144000"/>
              <a:gd name="connsiteY3" fmla="*/ 2839500 h 2839500"/>
              <a:gd name="connsiteX4" fmla="*/ 0 w 9144000"/>
              <a:gd name="connsiteY4" fmla="*/ 2839500 h 2839500"/>
              <a:gd name="connsiteX0" fmla="*/ 112295 w 9256295"/>
              <a:gd name="connsiteY0" fmla="*/ 2839500 h 2839500"/>
              <a:gd name="connsiteX1" fmla="*/ 0 w 9256295"/>
              <a:gd name="connsiteY1" fmla="*/ 150442 h 2839500"/>
              <a:gd name="connsiteX2" fmla="*/ 4684295 w 9256295"/>
              <a:gd name="connsiteY2" fmla="*/ 0 h 2839500"/>
              <a:gd name="connsiteX3" fmla="*/ 9256295 w 9256295"/>
              <a:gd name="connsiteY3" fmla="*/ 2839500 h 2839500"/>
              <a:gd name="connsiteX4" fmla="*/ 112295 w 9256295"/>
              <a:gd name="connsiteY4" fmla="*/ 2839500 h 2839500"/>
              <a:gd name="connsiteX0" fmla="*/ 114534 w 9258534"/>
              <a:gd name="connsiteY0" fmla="*/ 2839500 h 2839500"/>
              <a:gd name="connsiteX1" fmla="*/ 2239 w 9258534"/>
              <a:gd name="connsiteY1" fmla="*/ 150442 h 2839500"/>
              <a:gd name="connsiteX2" fmla="*/ 4686534 w 9258534"/>
              <a:gd name="connsiteY2" fmla="*/ 0 h 2839500"/>
              <a:gd name="connsiteX3" fmla="*/ 9258534 w 9258534"/>
              <a:gd name="connsiteY3" fmla="*/ 2839500 h 2839500"/>
              <a:gd name="connsiteX4" fmla="*/ 114534 w 9258534"/>
              <a:gd name="connsiteY4" fmla="*/ 2839500 h 2839500"/>
              <a:gd name="connsiteX0" fmla="*/ 112295 w 9256295"/>
              <a:gd name="connsiteY0" fmla="*/ 2839500 h 2839500"/>
              <a:gd name="connsiteX1" fmla="*/ 0 w 9256295"/>
              <a:gd name="connsiteY1" fmla="*/ 150442 h 2839500"/>
              <a:gd name="connsiteX2" fmla="*/ 4684295 w 9256295"/>
              <a:gd name="connsiteY2" fmla="*/ 0 h 2839500"/>
              <a:gd name="connsiteX3" fmla="*/ 9256295 w 9256295"/>
              <a:gd name="connsiteY3" fmla="*/ 2839500 h 2839500"/>
              <a:gd name="connsiteX4" fmla="*/ 112295 w 9256295"/>
              <a:gd name="connsiteY4" fmla="*/ 2839500 h 2839500"/>
              <a:gd name="connsiteX0" fmla="*/ 48126 w 9192126"/>
              <a:gd name="connsiteY0" fmla="*/ 2839500 h 2839500"/>
              <a:gd name="connsiteX1" fmla="*/ 0 w 9192126"/>
              <a:gd name="connsiteY1" fmla="*/ 1722568 h 2839500"/>
              <a:gd name="connsiteX2" fmla="*/ 4620126 w 9192126"/>
              <a:gd name="connsiteY2" fmla="*/ 0 h 2839500"/>
              <a:gd name="connsiteX3" fmla="*/ 9192126 w 9192126"/>
              <a:gd name="connsiteY3" fmla="*/ 2839500 h 2839500"/>
              <a:gd name="connsiteX4" fmla="*/ 48126 w 9192126"/>
              <a:gd name="connsiteY4" fmla="*/ 2839500 h 2839500"/>
              <a:gd name="connsiteX0" fmla="*/ 48126 w 9208168"/>
              <a:gd name="connsiteY0" fmla="*/ 2839500 h 2839500"/>
              <a:gd name="connsiteX1" fmla="*/ 0 w 9208168"/>
              <a:gd name="connsiteY1" fmla="*/ 1722568 h 2839500"/>
              <a:gd name="connsiteX2" fmla="*/ 9208168 w 9208168"/>
              <a:gd name="connsiteY2" fmla="*/ 0 h 2839500"/>
              <a:gd name="connsiteX3" fmla="*/ 9192126 w 9208168"/>
              <a:gd name="connsiteY3" fmla="*/ 2839500 h 2839500"/>
              <a:gd name="connsiteX4" fmla="*/ 48126 w 9208168"/>
              <a:gd name="connsiteY4" fmla="*/ 2839500 h 2839500"/>
              <a:gd name="connsiteX0" fmla="*/ 48126 w 9208168"/>
              <a:gd name="connsiteY0" fmla="*/ 2839500 h 2839500"/>
              <a:gd name="connsiteX1" fmla="*/ 0 w 9208168"/>
              <a:gd name="connsiteY1" fmla="*/ 1722568 h 2839500"/>
              <a:gd name="connsiteX2" fmla="*/ 9208168 w 9208168"/>
              <a:gd name="connsiteY2" fmla="*/ 0 h 2839500"/>
              <a:gd name="connsiteX3" fmla="*/ 9192126 w 9208168"/>
              <a:gd name="connsiteY3" fmla="*/ 2839500 h 2839500"/>
              <a:gd name="connsiteX4" fmla="*/ 48126 w 9208168"/>
              <a:gd name="connsiteY4" fmla="*/ 2839500 h 2839500"/>
              <a:gd name="connsiteX0" fmla="*/ 0 w 9160042"/>
              <a:gd name="connsiteY0" fmla="*/ 2839500 h 2839500"/>
              <a:gd name="connsiteX1" fmla="*/ 26302 w 9160042"/>
              <a:gd name="connsiteY1" fmla="*/ 1775731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  <a:gd name="connsiteX0" fmla="*/ 11316 w 9171358"/>
              <a:gd name="connsiteY0" fmla="*/ 2839500 h 2839500"/>
              <a:gd name="connsiteX1" fmla="*/ 37618 w 9171358"/>
              <a:gd name="connsiteY1" fmla="*/ 1775731 h 2839500"/>
              <a:gd name="connsiteX2" fmla="*/ 9171358 w 9171358"/>
              <a:gd name="connsiteY2" fmla="*/ 0 h 2839500"/>
              <a:gd name="connsiteX3" fmla="*/ 9155316 w 9171358"/>
              <a:gd name="connsiteY3" fmla="*/ 2839500 h 2839500"/>
              <a:gd name="connsiteX4" fmla="*/ 11316 w 9171358"/>
              <a:gd name="connsiteY4" fmla="*/ 2839500 h 2839500"/>
              <a:gd name="connsiteX0" fmla="*/ 18182 w 9178224"/>
              <a:gd name="connsiteY0" fmla="*/ 2839500 h 2839500"/>
              <a:gd name="connsiteX1" fmla="*/ 33851 w 9178224"/>
              <a:gd name="connsiteY1" fmla="*/ 2381786 h 2839500"/>
              <a:gd name="connsiteX2" fmla="*/ 9178224 w 9178224"/>
              <a:gd name="connsiteY2" fmla="*/ 0 h 2839500"/>
              <a:gd name="connsiteX3" fmla="*/ 9162182 w 9178224"/>
              <a:gd name="connsiteY3" fmla="*/ 2839500 h 2839500"/>
              <a:gd name="connsiteX4" fmla="*/ 18182 w 9178224"/>
              <a:gd name="connsiteY4" fmla="*/ 2839500 h 2839500"/>
              <a:gd name="connsiteX0" fmla="*/ 18182 w 9178224"/>
              <a:gd name="connsiteY0" fmla="*/ 2839500 h 2839500"/>
              <a:gd name="connsiteX1" fmla="*/ 33851 w 9178224"/>
              <a:gd name="connsiteY1" fmla="*/ 1967116 h 2839500"/>
              <a:gd name="connsiteX2" fmla="*/ 9178224 w 9178224"/>
              <a:gd name="connsiteY2" fmla="*/ 0 h 2839500"/>
              <a:gd name="connsiteX3" fmla="*/ 9162182 w 9178224"/>
              <a:gd name="connsiteY3" fmla="*/ 2839500 h 2839500"/>
              <a:gd name="connsiteX4" fmla="*/ 18182 w 9178224"/>
              <a:gd name="connsiteY4" fmla="*/ 2839500 h 2839500"/>
              <a:gd name="connsiteX0" fmla="*/ 8910 w 9168952"/>
              <a:gd name="connsiteY0" fmla="*/ 2839500 h 2839500"/>
              <a:gd name="connsiteX1" fmla="*/ 24579 w 9168952"/>
              <a:gd name="connsiteY1" fmla="*/ 1967116 h 2839500"/>
              <a:gd name="connsiteX2" fmla="*/ 9168952 w 9168952"/>
              <a:gd name="connsiteY2" fmla="*/ 0 h 2839500"/>
              <a:gd name="connsiteX3" fmla="*/ 9152910 w 9168952"/>
              <a:gd name="connsiteY3" fmla="*/ 2839500 h 2839500"/>
              <a:gd name="connsiteX4" fmla="*/ 8910 w 9168952"/>
              <a:gd name="connsiteY4" fmla="*/ 2839500 h 2839500"/>
              <a:gd name="connsiteX0" fmla="*/ 0 w 9160042"/>
              <a:gd name="connsiteY0" fmla="*/ 2839500 h 2839500"/>
              <a:gd name="connsiteX1" fmla="*/ 15669 w 9160042"/>
              <a:gd name="connsiteY1" fmla="*/ 1967116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  <a:gd name="connsiteX0" fmla="*/ 0 w 9160042"/>
              <a:gd name="connsiteY0" fmla="*/ 2839500 h 2839500"/>
              <a:gd name="connsiteX1" fmla="*/ 15669 w 9160042"/>
              <a:gd name="connsiteY1" fmla="*/ 1967116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  <a:gd name="connsiteX0" fmla="*/ 0 w 9160042"/>
              <a:gd name="connsiteY0" fmla="*/ 2839500 h 2839500"/>
              <a:gd name="connsiteX1" fmla="*/ 15669 w 9160042"/>
              <a:gd name="connsiteY1" fmla="*/ 1967116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  <a:gd name="connsiteX0" fmla="*/ 0 w 9160042"/>
              <a:gd name="connsiteY0" fmla="*/ 2839500 h 2839500"/>
              <a:gd name="connsiteX1" fmla="*/ 15669 w 9160042"/>
              <a:gd name="connsiteY1" fmla="*/ 1967116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0042" h="2839500">
                <a:moveTo>
                  <a:pt x="0" y="2839500"/>
                </a:moveTo>
                <a:cubicBezTo>
                  <a:pt x="5347" y="2237252"/>
                  <a:pt x="2097" y="2655055"/>
                  <a:pt x="15669" y="1967116"/>
                </a:cubicBezTo>
                <a:lnTo>
                  <a:pt x="9160042" y="0"/>
                </a:lnTo>
                <a:cubicBezTo>
                  <a:pt x="9154695" y="946500"/>
                  <a:pt x="9149347" y="1893000"/>
                  <a:pt x="9144000" y="2839500"/>
                </a:cubicBezTo>
                <a:lnTo>
                  <a:pt x="0" y="2839500"/>
                </a:lnTo>
                <a:close/>
              </a:path>
            </a:pathLst>
          </a:cu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DB52F864-33AA-4B58-823E-81D7D836FA3A}"/>
              </a:ext>
            </a:extLst>
          </p:cNvPr>
          <p:cNvSpPr/>
          <p:nvPr userDrawn="1"/>
        </p:nvSpPr>
        <p:spPr>
          <a:xfrm>
            <a:off x="0" y="4507200"/>
            <a:ext cx="9144000" cy="8143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0" y="4698955"/>
            <a:ext cx="7416000" cy="264489"/>
          </a:xfrm>
        </p:spPr>
        <p:txBody>
          <a:bodyPr bIns="0" anchor="ctr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09759511-BAED-A19D-0BB7-2BF9CDAE68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8001" y="1142999"/>
            <a:ext cx="6776334" cy="3172823"/>
          </a:xfrm>
        </p:spPr>
        <p:txBody>
          <a:bodyPr anchor="b" anchorCtr="0">
            <a:noAutofit/>
          </a:bodyPr>
          <a:lstStyle>
            <a:lvl1pPr indent="0" algn="l">
              <a:lnSpc>
                <a:spcPts val="7200"/>
              </a:lnSpc>
              <a:defRPr sz="6600" b="0">
                <a:solidFill>
                  <a:schemeClr val="accent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899532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994DF399-C47F-862E-54B1-4285600808DD}"/>
              </a:ext>
            </a:extLst>
          </p:cNvPr>
          <p:cNvSpPr/>
          <p:nvPr userDrawn="1"/>
        </p:nvSpPr>
        <p:spPr>
          <a:xfrm>
            <a:off x="0" y="3528000"/>
            <a:ext cx="9144000" cy="1615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8B9EADF2-4577-825B-6CFD-18FA720E7F6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7999" y="1143001"/>
            <a:ext cx="6752881" cy="3337560"/>
          </a:xfrm>
        </p:spPr>
        <p:txBody>
          <a:bodyPr anchor="b" anchorCtr="0">
            <a:noAutofit/>
          </a:bodyPr>
          <a:lstStyle>
            <a:lvl1pPr indent="0" algn="l">
              <a:lnSpc>
                <a:spcPts val="6600"/>
              </a:lnSpc>
              <a:defRPr sz="6600" b="0">
                <a:solidFill>
                  <a:schemeClr val="accent6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81772F24-EC2C-6109-EC64-8B1FE425FD0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8000" y="4644000"/>
            <a:ext cx="7164000" cy="443155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584015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apezium 10">
            <a:extLst>
              <a:ext uri="{FF2B5EF4-FFF2-40B4-BE49-F238E27FC236}">
                <a16:creationId xmlns:a16="http://schemas.microsoft.com/office/drawing/2014/main" id="{48FCCC40-EC79-E9BE-DE3C-7CDFB701D06A}"/>
              </a:ext>
            </a:extLst>
          </p:cNvPr>
          <p:cNvSpPr/>
          <p:nvPr userDrawn="1"/>
        </p:nvSpPr>
        <p:spPr>
          <a:xfrm>
            <a:off x="-2994" y="-3604"/>
            <a:ext cx="2978810" cy="5146675"/>
          </a:xfrm>
          <a:custGeom>
            <a:avLst/>
            <a:gdLst>
              <a:gd name="connsiteX0" fmla="*/ 0 w 9387840"/>
              <a:gd name="connsiteY0" fmla="*/ 5143500 h 5143500"/>
              <a:gd name="connsiteX1" fmla="*/ 1773530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3027655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2814930 w 9387840"/>
              <a:gd name="connsiteY1" fmla="*/ 635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7978140"/>
              <a:gd name="connsiteY0" fmla="*/ 5130800 h 5143500"/>
              <a:gd name="connsiteX1" fmla="*/ 1405230 w 7978140"/>
              <a:gd name="connsiteY1" fmla="*/ 6350 h 5143500"/>
              <a:gd name="connsiteX2" fmla="*/ 6204610 w 7978140"/>
              <a:gd name="connsiteY2" fmla="*/ 0 h 5143500"/>
              <a:gd name="connsiteX3" fmla="*/ 7978140 w 7978140"/>
              <a:gd name="connsiteY3" fmla="*/ 5143500 h 5143500"/>
              <a:gd name="connsiteX4" fmla="*/ 0 w 7978140"/>
              <a:gd name="connsiteY4" fmla="*/ 5130800 h 5143500"/>
              <a:gd name="connsiteX0" fmla="*/ 0 w 7387590"/>
              <a:gd name="connsiteY0" fmla="*/ 5127625 h 5143500"/>
              <a:gd name="connsiteX1" fmla="*/ 814680 w 7387590"/>
              <a:gd name="connsiteY1" fmla="*/ 6350 h 5143500"/>
              <a:gd name="connsiteX2" fmla="*/ 5614060 w 7387590"/>
              <a:gd name="connsiteY2" fmla="*/ 0 h 5143500"/>
              <a:gd name="connsiteX3" fmla="*/ 7387590 w 7387590"/>
              <a:gd name="connsiteY3" fmla="*/ 5143500 h 5143500"/>
              <a:gd name="connsiteX4" fmla="*/ 0 w 7387590"/>
              <a:gd name="connsiteY4" fmla="*/ 5127625 h 5143500"/>
              <a:gd name="connsiteX0" fmla="*/ 0 w 6835140"/>
              <a:gd name="connsiteY0" fmla="*/ 5127625 h 5143500"/>
              <a:gd name="connsiteX1" fmla="*/ 262230 w 6835140"/>
              <a:gd name="connsiteY1" fmla="*/ 6350 h 5143500"/>
              <a:gd name="connsiteX2" fmla="*/ 5061610 w 6835140"/>
              <a:gd name="connsiteY2" fmla="*/ 0 h 5143500"/>
              <a:gd name="connsiteX3" fmla="*/ 6835140 w 6835140"/>
              <a:gd name="connsiteY3" fmla="*/ 5143500 h 5143500"/>
              <a:gd name="connsiteX4" fmla="*/ 0 w 6835140"/>
              <a:gd name="connsiteY4" fmla="*/ 5127625 h 5143500"/>
              <a:gd name="connsiteX0" fmla="*/ 0 w 6622415"/>
              <a:gd name="connsiteY0" fmla="*/ 5130800 h 5143500"/>
              <a:gd name="connsiteX1" fmla="*/ 49505 w 6622415"/>
              <a:gd name="connsiteY1" fmla="*/ 6350 h 5143500"/>
              <a:gd name="connsiteX2" fmla="*/ 4848885 w 6622415"/>
              <a:gd name="connsiteY2" fmla="*/ 0 h 5143500"/>
              <a:gd name="connsiteX3" fmla="*/ 6622415 w 6622415"/>
              <a:gd name="connsiteY3" fmla="*/ 5143500 h 5143500"/>
              <a:gd name="connsiteX4" fmla="*/ 0 w 6622415"/>
              <a:gd name="connsiteY4" fmla="*/ 5130800 h 5143500"/>
              <a:gd name="connsiteX0" fmla="*/ 7645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7645 w 6572910"/>
              <a:gd name="connsiteY4" fmla="*/ 5146675 h 5146675"/>
              <a:gd name="connsiteX0" fmla="*/ 10820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10820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2 w 6569235"/>
              <a:gd name="connsiteY0" fmla="*/ 5146675 h 5146675"/>
              <a:gd name="connsiteX1" fmla="*/ 3590425 w 6569235"/>
              <a:gd name="connsiteY1" fmla="*/ 12700 h 5146675"/>
              <a:gd name="connsiteX2" fmla="*/ 4795705 w 6569235"/>
              <a:gd name="connsiteY2" fmla="*/ 0 h 5146675"/>
              <a:gd name="connsiteX3" fmla="*/ 6569235 w 6569235"/>
              <a:gd name="connsiteY3" fmla="*/ 5143500 h 5146675"/>
              <a:gd name="connsiteX4" fmla="*/ 2 w 6569235"/>
              <a:gd name="connsiteY4" fmla="*/ 5146675 h 5146675"/>
              <a:gd name="connsiteX0" fmla="*/ 16377 w 2978810"/>
              <a:gd name="connsiteY0" fmla="*/ 5146675 h 5146675"/>
              <a:gd name="connsiteX1" fmla="*/ 0 w 2978810"/>
              <a:gd name="connsiteY1" fmla="*/ 12700 h 5146675"/>
              <a:gd name="connsiteX2" fmla="*/ 1205280 w 2978810"/>
              <a:gd name="connsiteY2" fmla="*/ 0 h 5146675"/>
              <a:gd name="connsiteX3" fmla="*/ 2978810 w 2978810"/>
              <a:gd name="connsiteY3" fmla="*/ 5143500 h 5146675"/>
              <a:gd name="connsiteX4" fmla="*/ 16377 w 2978810"/>
              <a:gd name="connsiteY4" fmla="*/ 5146675 h 514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8810" h="5146675">
                <a:moveTo>
                  <a:pt x="16377" y="5146675"/>
                </a:moveTo>
                <a:cubicBezTo>
                  <a:pt x="13829" y="3433233"/>
                  <a:pt x="2548" y="1726142"/>
                  <a:pt x="0" y="12700"/>
                </a:cubicBezTo>
                <a:lnTo>
                  <a:pt x="1205280" y="0"/>
                </a:lnTo>
                <a:lnTo>
                  <a:pt x="2978810" y="5143500"/>
                </a:lnTo>
                <a:lnTo>
                  <a:pt x="16377" y="5146675"/>
                </a:lnTo>
                <a:close/>
              </a:path>
            </a:pathLst>
          </a:custGeom>
          <a:blipFill dpi="0" rotWithShape="1"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1142999"/>
            <a:ext cx="6752879" cy="3172823"/>
          </a:xfrm>
        </p:spPr>
        <p:txBody>
          <a:bodyPr anchor="b" anchorCtr="0">
            <a:noAutofit/>
          </a:bodyPr>
          <a:lstStyle>
            <a:lvl1pPr indent="0" algn="l">
              <a:lnSpc>
                <a:spcPts val="7200"/>
              </a:lnSpc>
              <a:defRPr sz="6600" b="0">
                <a:solidFill>
                  <a:schemeClr val="accent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7999" y="4315823"/>
            <a:ext cx="7200000" cy="521645"/>
          </a:xfrm>
          <a:solidFill>
            <a:schemeClr val="accent1"/>
          </a:solidFill>
        </p:spPr>
        <p:txBody>
          <a:bodyPr wrap="square" lIns="144000" tIns="144000" rIns="144000" bIns="144000">
            <a:sp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5222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37B5AA8A-C77A-52BE-D249-027AC4A77EFD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2318657" cy="1246239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B1628706-7DDD-5A78-B25F-696A971396E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180056"/>
            <a:ext cx="9144000" cy="222351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0094A390-0E84-5ACB-4E01-E9F7CA2A16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8207" y="917013"/>
            <a:ext cx="6341451" cy="3411639"/>
          </a:xfrm>
        </p:spPr>
        <p:txBody>
          <a:bodyPr anchor="ctr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DDED5E93-2AB7-8924-E001-1DE2BE0CAEA1}"/>
              </a:ext>
            </a:extLst>
          </p:cNvPr>
          <p:cNvSpPr/>
          <p:nvPr userDrawn="1"/>
        </p:nvSpPr>
        <p:spPr>
          <a:xfrm>
            <a:off x="7376015" y="2"/>
            <a:ext cx="1794174" cy="5151871"/>
          </a:xfrm>
          <a:custGeom>
            <a:avLst/>
            <a:gdLst>
              <a:gd name="connsiteX0" fmla="*/ 0 w 1794174"/>
              <a:gd name="connsiteY0" fmla="*/ 0 h 5151871"/>
              <a:gd name="connsiteX1" fmla="*/ 1794174 w 1794174"/>
              <a:gd name="connsiteY1" fmla="*/ 0 h 5151871"/>
              <a:gd name="connsiteX2" fmla="*/ 1794174 w 1794174"/>
              <a:gd name="connsiteY2" fmla="*/ 5151871 h 5151871"/>
              <a:gd name="connsiteX3" fmla="*/ 1768319 w 1794174"/>
              <a:gd name="connsiteY3" fmla="*/ 5151871 h 5151871"/>
              <a:gd name="connsiteX4" fmla="*/ 0 w 1794174"/>
              <a:gd name="connsiteY4" fmla="*/ 0 h 5151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4174" h="5151871">
                <a:moveTo>
                  <a:pt x="0" y="0"/>
                </a:moveTo>
                <a:lnTo>
                  <a:pt x="1794174" y="0"/>
                </a:lnTo>
                <a:lnTo>
                  <a:pt x="1794174" y="5151871"/>
                </a:lnTo>
                <a:lnTo>
                  <a:pt x="1768319" y="5151871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4EAB8F66-FBA2-199B-8BB4-0A00504A8F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4335" y="216000"/>
            <a:ext cx="1795854" cy="701013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C0B6E985-9998-8E67-3722-2915250639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9642" y="4619699"/>
            <a:ext cx="2281507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51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5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8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40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39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98207" y="442799"/>
            <a:ext cx="6431218" cy="137624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98207" y="4754700"/>
            <a:ext cx="900000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srgbClr val="373636">
                  <a:tint val="75000"/>
                </a:srgbClr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637071" y="4754700"/>
            <a:ext cx="6260689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srgbClr val="373636">
                  <a:tint val="75000"/>
                </a:srgbClr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200801" y="4754700"/>
            <a:ext cx="540000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2AD3B4-D906-4191-84FB-4FE613E48036}" type="slidenum">
              <a:rPr kumimoji="0" lang="nl-BE" sz="1100" b="0" i="0" u="none" strike="noStrike" kern="1200" cap="none" spc="0" normalizeH="0" baseline="0" noProof="0" smtClean="0">
                <a:ln>
                  <a:noFill/>
                </a:ln>
                <a:solidFill>
                  <a:srgbClr val="373636">
                    <a:tint val="75000"/>
                  </a:srgbClr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BE" sz="1100" b="0" i="0" u="none" strike="noStrike" kern="1200" cap="none" spc="0" normalizeH="0" baseline="0" noProof="0" dirty="0">
              <a:ln>
                <a:noFill/>
              </a:ln>
              <a:solidFill>
                <a:srgbClr val="373636">
                  <a:tint val="75000"/>
                </a:srgbClr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98207" y="1873044"/>
            <a:ext cx="8342594" cy="2827655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505C551-D18D-DF83-01AB-03EF535C2A9C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5295" y="216000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613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58" r:id="rId2"/>
    <p:sldLayoutId id="2147483827" r:id="rId3"/>
    <p:sldLayoutId id="2147483828" r:id="rId4"/>
    <p:sldLayoutId id="2147483830" r:id="rId5"/>
    <p:sldLayoutId id="2147483837" r:id="rId6"/>
    <p:sldLayoutId id="2147483838" r:id="rId7"/>
    <p:sldLayoutId id="2147483836" r:id="rId8"/>
    <p:sldLayoutId id="2147483834" r:id="rId9"/>
    <p:sldLayoutId id="2147483880" r:id="rId10"/>
    <p:sldLayoutId id="2147483792" r:id="rId11"/>
    <p:sldLayoutId id="2147483885" r:id="rId12"/>
    <p:sldLayoutId id="2147483892" r:id="rId13"/>
    <p:sldLayoutId id="2147483894" r:id="rId14"/>
    <p:sldLayoutId id="2147483895" r:id="rId15"/>
    <p:sldLayoutId id="2147483896" r:id="rId16"/>
    <p:sldLayoutId id="2147483897" r:id="rId17"/>
    <p:sldLayoutId id="2147483898" r:id="rId18"/>
    <p:sldLayoutId id="2147483899" r:id="rId19"/>
    <p:sldLayoutId id="2147483900" r:id="rId20"/>
  </p:sldLayoutIdLst>
  <p:hf hdr="0" ftr="0" dt="0"/>
  <p:txStyles>
    <p:titleStyle>
      <a:lvl1pPr algn="l" defTabSz="914400" rtl="0" eaLnBrk="1" latinLnBrk="0" hangingPunct="1">
        <a:lnSpc>
          <a:spcPts val="5400"/>
        </a:lnSpc>
        <a:spcBef>
          <a:spcPct val="0"/>
        </a:spcBef>
        <a:buNone/>
        <a:defRPr sz="5400" kern="1200">
          <a:solidFill>
            <a:srgbClr val="80B6E4"/>
          </a:solidFill>
          <a:latin typeface="FlandersArtSans-Bold" panose="00000800000000000000" pitchFamily="2" charset="0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23"/>
        </a:buBlip>
        <a:tabLst/>
        <a:defRPr sz="2200" kern="1200" spc="0" baseline="0">
          <a:solidFill>
            <a:schemeClr val="tx1"/>
          </a:solidFill>
          <a:latin typeface="FlandersArtSans-Bold" panose="00000800000000000000" pitchFamily="2" charset="0"/>
          <a:ea typeface="+mn-ea"/>
          <a:cs typeface="+mn-cs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24"/>
        </a:buBlip>
        <a:tabLst/>
        <a:defRPr sz="2200" kern="1200" spc="0" baseline="0">
          <a:solidFill>
            <a:srgbClr val="9B9B9B"/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25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26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23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68000" y="1080000"/>
            <a:ext cx="8208000" cy="837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68000" y="1908000"/>
            <a:ext cx="8208000" cy="275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 dirty="0"/>
              <a:t>Klik om de stijl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56410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89" r:id="rId2"/>
    <p:sldLayoutId id="2147483797" r:id="rId3"/>
    <p:sldLayoutId id="2147483783" r:id="rId4"/>
    <p:sldLayoutId id="2147483786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2500" b="0" i="0" kern="1200">
          <a:solidFill>
            <a:schemeClr val="accent6"/>
          </a:solidFill>
          <a:latin typeface="FlandersArtSans-Bold" panose="00000800000000000000" pitchFamily="2" charset="0"/>
          <a:ea typeface="+mj-ea"/>
          <a:cs typeface="FlandersArtSans-Bold" panose="00000800000000000000" pitchFamily="2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7"/>
        </a:buBlip>
        <a:defRPr sz="1400" kern="1200" spc="0">
          <a:solidFill>
            <a:schemeClr val="tx1"/>
          </a:solidFill>
          <a:latin typeface="FlandersArtSans-Bold" panose="00000800000000000000" pitchFamily="2" charset="0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8"/>
        </a:buBlip>
        <a:defRPr sz="1400" kern="1200" spc="0">
          <a:solidFill>
            <a:schemeClr val="bg1">
              <a:lumMod val="50000"/>
            </a:schemeClr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9"/>
        </a:buBlip>
        <a:defRPr sz="14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0"/>
        </a:buBlip>
        <a:defRPr sz="14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7"/>
        </a:buBlip>
        <a:defRPr sz="14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rije vorm: vorm 3">
            <a:extLst>
              <a:ext uri="{FF2B5EF4-FFF2-40B4-BE49-F238E27FC236}">
                <a16:creationId xmlns:a16="http://schemas.microsoft.com/office/drawing/2014/main" id="{665A78D9-7C9A-B279-5B80-7D7AC2C2FD9C}"/>
              </a:ext>
            </a:extLst>
          </p:cNvPr>
          <p:cNvSpPr/>
          <p:nvPr userDrawn="1"/>
        </p:nvSpPr>
        <p:spPr>
          <a:xfrm>
            <a:off x="0" y="2447808"/>
            <a:ext cx="9144000" cy="2695693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1416CF6-C8D9-4BAF-AF5A-946A18AD713B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22000" y="521200"/>
            <a:ext cx="8136665" cy="79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22000" y="1404000"/>
            <a:ext cx="8136665" cy="327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 dirty="0"/>
              <a:t>Klik om de stijl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80905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91" r:id="rId5"/>
    <p:sldLayoutId id="2147483873" r:id="rId6"/>
    <p:sldLayoutId id="2147483874" r:id="rId7"/>
    <p:sldLayoutId id="2147483875" r:id="rId8"/>
    <p:sldLayoutId id="2147483876" r:id="rId9"/>
    <p:sldLayoutId id="2147483879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2500" b="0" i="0" kern="1200" cap="all" baseline="0">
          <a:solidFill>
            <a:schemeClr val="accent6"/>
          </a:solidFill>
          <a:latin typeface="FlandersArtSans-Bold" panose="00000800000000000000" pitchFamily="2" charset="0"/>
          <a:ea typeface="+mj-ea"/>
          <a:cs typeface="FlandersArtSans-Bold" panose="00000800000000000000" pitchFamily="2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SzPct val="90000"/>
        <a:buFontTx/>
        <a:buBlip>
          <a:blip r:embed="rId12"/>
        </a:buBlip>
        <a:tabLst/>
        <a:defRPr sz="22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SzPct val="70000"/>
        <a:buFontTx/>
        <a:buBlip>
          <a:blip r:embed="rId13"/>
        </a:buBlip>
        <a:defRPr sz="2000" kern="1200" spc="0">
          <a:solidFill>
            <a:schemeClr val="bg1">
              <a:lumMod val="50000"/>
            </a:schemeClr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4"/>
        </a:buBlip>
        <a:defRPr sz="16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5"/>
        </a:buBlip>
        <a:defRPr sz="14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2"/>
        </a:buBlip>
        <a:defRPr sz="14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C9ECB69C-B7A6-F36D-DA50-AF607B676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521200"/>
            <a:ext cx="8136665" cy="837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073ACE17-9585-9ADA-B1BD-3C123E373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000" y="1441450"/>
            <a:ext cx="8136665" cy="32205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16000" lvl="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90000"/>
              <a:buFontTx/>
              <a:buBlip>
                <a:blip r:embed="rId8"/>
              </a:buBlip>
              <a:tabLst>
                <a:tab pos="216000" algn="l"/>
              </a:tabLst>
            </a:pPr>
            <a:r>
              <a:rPr lang="nl-NL" dirty="0"/>
              <a:t>Klik om de stijl te bewerken</a:t>
            </a:r>
          </a:p>
          <a:p>
            <a:pPr marL="576000" lvl="1" indent="-288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SzPct val="70000"/>
              <a:buFontTx/>
              <a:buBlip>
                <a:blip r:embed="rId9"/>
              </a:buBlip>
            </a:pPr>
            <a:r>
              <a:rPr lang="nl-NL" dirty="0"/>
              <a:t>Tweede niveau</a:t>
            </a:r>
          </a:p>
          <a:p>
            <a:pPr marL="864000" lvl="2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10"/>
              </a:buBlip>
            </a:pPr>
            <a:r>
              <a:rPr lang="nl-NL" dirty="0"/>
              <a:t>Derde niveau</a:t>
            </a:r>
          </a:p>
          <a:p>
            <a:pPr marL="1152000" lvl="3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11"/>
              </a:buBlip>
            </a:pPr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422733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90" r:id="rId2"/>
    <p:sldLayoutId id="2147483820" r:id="rId3"/>
    <p:sldLayoutId id="2147483821" r:id="rId4"/>
    <p:sldLayoutId id="2147483822" r:id="rId5"/>
    <p:sldLayoutId id="2147483819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2500" b="0" i="0" kern="1200">
          <a:solidFill>
            <a:schemeClr val="accent6"/>
          </a:solidFill>
          <a:latin typeface="FlandersArtSans-Bold" panose="00000800000000000000" pitchFamily="2" charset="0"/>
          <a:ea typeface="+mj-ea"/>
          <a:cs typeface="FlandersArtSans-Bold" panose="00000800000000000000" pitchFamily="2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8"/>
        </a:buBlip>
        <a:defRPr lang="nl-NL" sz="2200" kern="1200" spc="0" dirty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9"/>
        </a:buBlip>
        <a:defRPr lang="nl-NL" sz="2000" kern="1200" spc="0" dirty="0">
          <a:solidFill>
            <a:schemeClr val="bg1">
              <a:lumMod val="50000"/>
            </a:schemeClr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0"/>
        </a:buBlip>
        <a:defRPr lang="nl-NL" sz="1600" kern="1200" spc="0" dirty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1"/>
        </a:buBlip>
        <a:defRPr lang="nl-NL" sz="1400" kern="1200" spc="0" dirty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8"/>
        </a:buBlip>
        <a:defRPr sz="14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laanderen.be/digitaal-vlaanderen/onze-diensten-en-platformen/interbestuurlijke-producten-en-dienstencatalogus-ipdc" TargetMode="External"/><Relationship Id="rId2" Type="http://schemas.openxmlformats.org/officeDocument/2006/relationships/hyperlink" Target="https://www.vlaanderen.be/lokaal-bestuur/digitale-transformatie/lokale-producten-en-dienstencatalogus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epartementzorg.be/nl/rechtenverkenner" TargetMode="Externa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CpvXUhHTeM" TargetMode="External"/><Relationship Id="rId2" Type="http://schemas.openxmlformats.org/officeDocument/2006/relationships/hyperlink" Target="https://www.departementzorg.be/nl/rechtenverkenner" TargetMode="Externa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www.youtube.com/watch?v=FJNQki4By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4632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fbeelding 15">
            <a:extLst>
              <a:ext uri="{FF2B5EF4-FFF2-40B4-BE49-F238E27FC236}">
                <a16:creationId xmlns:a16="http://schemas.microsoft.com/office/drawing/2014/main" id="{858BFE6E-7944-4502-8011-E03BBF097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184" y="1058162"/>
            <a:ext cx="8632511" cy="318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753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66928" y="510379"/>
            <a:ext cx="8138160" cy="713232"/>
          </a:xfrm>
        </p:spPr>
        <p:txBody>
          <a:bodyPr wrap="square" lIns="0" tIns="0" rIns="0" bIns="0"/>
          <a:lstStyle/>
          <a:p>
            <a:pPr algn="l"/>
            <a:r>
              <a:rPr lang="nl-NL" sz="1900" dirty="0">
                <a:solidFill>
                  <a:srgbClr val="0F4C81"/>
                </a:solidFill>
                <a:latin typeface="Flanders Art Sans Medium"/>
              </a:rPr>
              <a:t>Sociale rechten: minimale voorwaarden voor een menswaardig bestaan</a:t>
            </a:r>
          </a:p>
        </p:txBody>
      </p:sp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6928" y="1407379"/>
            <a:ext cx="64008" cy="3246120"/>
          </a:xfrm>
          <a:prstGeom prst="rect">
            <a:avLst/>
          </a:prstGeom>
          <a:solidFill>
            <a:srgbClr val="0F4C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49808" y="1407379"/>
            <a:ext cx="3611880" cy="775597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600" b="0" i="0">
                <a:latin typeface="Flanders Art Sans Medium"/>
              </a:defRPr>
            </a:pPr>
            <a:r>
              <a:rPr sz="1600" b="0" i="0" dirty="0">
                <a:solidFill>
                  <a:srgbClr val="373636"/>
                </a:solidFill>
                <a:latin typeface="Flanders Art Sans Medium"/>
              </a:rPr>
              <a:t>Rechtenverkenner </a:t>
            </a:r>
            <a:r>
              <a:rPr sz="1600" b="0" i="0" dirty="0" err="1">
                <a:solidFill>
                  <a:srgbClr val="373636"/>
                </a:solidFill>
                <a:latin typeface="Flanders Art Sans Medium"/>
              </a:rPr>
              <a:t>bundelt</a:t>
            </a:r>
            <a:r>
              <a:rPr sz="1600" b="0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600" b="0" i="0" dirty="0" err="1">
                <a:solidFill>
                  <a:srgbClr val="373636"/>
                </a:solidFill>
                <a:latin typeface="Flanders Art Sans Medium"/>
              </a:rPr>
              <a:t>informatie</a:t>
            </a:r>
            <a:r>
              <a:rPr sz="1600" b="0" i="0" dirty="0">
                <a:solidFill>
                  <a:srgbClr val="373636"/>
                </a:solidFill>
                <a:latin typeface="Flanders Art Sans Medium"/>
              </a:rPr>
              <a:t> over sociale </a:t>
            </a:r>
            <a:r>
              <a:rPr sz="1600" b="0" i="0" dirty="0" err="1">
                <a:solidFill>
                  <a:srgbClr val="373636"/>
                </a:solidFill>
                <a:latin typeface="Flanders Art Sans Medium"/>
              </a:rPr>
              <a:t>rechten</a:t>
            </a:r>
            <a:r>
              <a:rPr sz="1600" b="0" i="0" dirty="0">
                <a:solidFill>
                  <a:srgbClr val="373636"/>
                </a:solidFill>
                <a:latin typeface="Flanders Art Sans Medium"/>
              </a:rPr>
              <a:t>: </a:t>
            </a:r>
            <a:r>
              <a:rPr sz="1600" b="0" i="0" dirty="0" err="1">
                <a:solidFill>
                  <a:srgbClr val="373636"/>
                </a:solidFill>
                <a:latin typeface="Flanders Art Sans Medium"/>
              </a:rPr>
              <a:t>financiële</a:t>
            </a:r>
            <a:r>
              <a:rPr sz="1600" b="0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600" b="0" i="0" dirty="0" err="1">
                <a:solidFill>
                  <a:srgbClr val="373636"/>
                </a:solidFill>
                <a:latin typeface="Flanders Art Sans Medium"/>
              </a:rPr>
              <a:t>voordelen</a:t>
            </a:r>
            <a:r>
              <a:rPr sz="1600" b="0" i="0" dirty="0">
                <a:solidFill>
                  <a:srgbClr val="373636"/>
                </a:solidFill>
                <a:latin typeface="Flanders Art Sans Medium"/>
              </a:rPr>
              <a:t> en </a:t>
            </a:r>
            <a:r>
              <a:rPr sz="1600" b="0" i="0" dirty="0" err="1">
                <a:solidFill>
                  <a:srgbClr val="373636"/>
                </a:solidFill>
                <a:latin typeface="Flanders Art Sans Medium"/>
              </a:rPr>
              <a:t>dienstverlening</a:t>
            </a:r>
            <a:endParaRPr sz="1600" b="0" i="0" dirty="0">
              <a:solidFill>
                <a:srgbClr val="373636"/>
              </a:solidFill>
              <a:latin typeface="Flanders Art Sans Medium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9808" y="3080731"/>
            <a:ext cx="3611880" cy="683264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>
                <a:solidFill>
                  <a:srgbClr val="6B6B6B"/>
                </a:solidFill>
                <a:latin typeface="Flanders Art Sans"/>
              </a:rPr>
              <a:t>Zo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wordt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duidelijker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welke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voorwaarden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, procedures en </a:t>
            </a:r>
            <a:r>
              <a:rPr lang="nl-NL" sz="1400" b="0" i="0" dirty="0">
                <a:solidFill>
                  <a:srgbClr val="6B6B6B"/>
                </a:solidFill>
                <a:latin typeface="Flanders Art Sans"/>
              </a:rPr>
              <a:t>contactgegevens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bij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een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recht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horen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73168" y="1343371"/>
            <a:ext cx="3566160" cy="298543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700" b="1" i="0">
                <a:latin typeface="Flanders Art Sans Medium"/>
              </a:defRPr>
            </a:pPr>
            <a:r>
              <a:rPr lang="nl-NL" sz="1700" b="1" dirty="0">
                <a:solidFill>
                  <a:srgbClr val="0F4C81"/>
                </a:solidFill>
                <a:latin typeface="Flanders Art Sans Medium"/>
              </a:rPr>
              <a:t>Enkele v</a:t>
            </a:r>
            <a:r>
              <a:rPr sz="1700" b="1" i="0" dirty="0" err="1">
                <a:solidFill>
                  <a:srgbClr val="0F4C81"/>
                </a:solidFill>
                <a:latin typeface="Flanders Art Sans Medium"/>
              </a:rPr>
              <a:t>oorbeelden</a:t>
            </a:r>
            <a:endParaRPr sz="1700" b="1" i="0" dirty="0">
              <a:solidFill>
                <a:srgbClr val="0F4C81"/>
              </a:solidFill>
              <a:latin typeface="Flanders Art Sans Medium"/>
            </a:endParaRPr>
          </a:p>
        </p:txBody>
      </p:sp>
      <p:sp>
        <p:nvSpPr>
          <p:cNvPr id="8" name="Rectangl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00600" y="1992595"/>
            <a:ext cx="64008" cy="64008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965192" y="1892011"/>
            <a:ext cx="3447288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0" i="0">
                <a:latin typeface="Flanders Art Sans"/>
              </a:defRPr>
            </a:pPr>
            <a:r>
              <a:rPr sz="1500" b="0" i="0">
                <a:solidFill>
                  <a:srgbClr val="373636"/>
                </a:solidFill>
                <a:latin typeface="Flanders Art Sans"/>
              </a:rPr>
              <a:t>Leefloon</a:t>
            </a:r>
          </a:p>
        </p:txBody>
      </p:sp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00600" y="2394930"/>
            <a:ext cx="64008" cy="64008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965192" y="2294347"/>
            <a:ext cx="3447288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0" i="0">
                <a:latin typeface="Flanders Art Sans"/>
              </a:defRPr>
            </a:pPr>
            <a:r>
              <a:rPr sz="1500" b="0" i="0">
                <a:solidFill>
                  <a:srgbClr val="373636"/>
                </a:solidFill>
                <a:latin typeface="Flanders Art Sans"/>
              </a:rPr>
              <a:t>Budgetbegeleiding</a:t>
            </a:r>
          </a:p>
        </p:txBody>
      </p:sp>
      <p:sp>
        <p:nvSpPr>
          <p:cNvPr id="12" name="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00600" y="2797266"/>
            <a:ext cx="64008" cy="64008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965192" y="2696683"/>
            <a:ext cx="3447288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0" i="0">
                <a:latin typeface="Flanders Art Sans"/>
              </a:defRPr>
            </a:pPr>
            <a:r>
              <a:rPr sz="1500" b="0" i="0">
                <a:solidFill>
                  <a:srgbClr val="373636"/>
                </a:solidFill>
                <a:latin typeface="Flanders Art Sans"/>
              </a:rPr>
              <a:t>Goedkope warme maaltijd</a:t>
            </a: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00600" y="3199603"/>
            <a:ext cx="64008" cy="64008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965192" y="3099019"/>
            <a:ext cx="3447288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0" i="0">
                <a:latin typeface="Flanders Art Sans"/>
              </a:defRPr>
            </a:pPr>
            <a:r>
              <a:rPr sz="1500" b="0" i="0">
                <a:solidFill>
                  <a:srgbClr val="373636"/>
                </a:solidFill>
                <a:latin typeface="Flanders Art Sans"/>
              </a:rPr>
              <a:t>Gratis huisvuilzakken</a:t>
            </a:r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00600" y="3601938"/>
            <a:ext cx="64008" cy="64008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965192" y="3501354"/>
            <a:ext cx="3447288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0" i="0">
                <a:latin typeface="Flanders Art Sans"/>
              </a:defRPr>
            </a:pPr>
            <a:r>
              <a:rPr sz="1500" b="0" i="0">
                <a:solidFill>
                  <a:srgbClr val="373636"/>
                </a:solidFill>
                <a:latin typeface="Flanders Art Sans"/>
              </a:rPr>
              <a:t>Referentieadres</a:t>
            </a:r>
          </a:p>
        </p:txBody>
      </p:sp>
      <p:sp>
        <p:nvSpPr>
          <p:cNvPr id="18" name="Rectangl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00600" y="4004275"/>
            <a:ext cx="64008" cy="64008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965192" y="3903691"/>
            <a:ext cx="3447288" cy="72943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0" i="0">
                <a:latin typeface="Flanders Art Sans"/>
              </a:defRPr>
            </a:pP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Tegemoetkomingen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voor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specifieke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noden</a:t>
            </a:r>
            <a:endParaRPr lang="nl-NL" sz="1500" b="0" i="0" dirty="0">
              <a:solidFill>
                <a:srgbClr val="373636"/>
              </a:solidFill>
              <a:latin typeface="Flanders Art Sans"/>
            </a:endParaRPr>
          </a:p>
          <a:p>
            <a:pPr algn="l">
              <a:defRPr sz="1500" b="0" i="0">
                <a:latin typeface="Flanders Art Sans"/>
              </a:defRPr>
            </a:pPr>
            <a:endParaRPr lang="nl-BE" sz="1500" dirty="0">
              <a:solidFill>
                <a:srgbClr val="373636"/>
              </a:solidFill>
              <a:latin typeface="Flanders Art Sans"/>
            </a:endParaRPr>
          </a:p>
          <a:p>
            <a:pPr algn="l">
              <a:defRPr sz="1500" b="0" i="0">
                <a:latin typeface="Flanders Art Sans"/>
              </a:defRPr>
            </a:pPr>
            <a:endParaRPr sz="1500" b="0" i="0" dirty="0">
              <a:solidFill>
                <a:srgbClr val="373636"/>
              </a:solidFill>
              <a:latin typeface="Flanders Art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0EDFF1-5BB5-6567-CAE3-A1CEB1F47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7A900F8B-6CE6-3AF1-FDAA-ADD61F8762C4}"/>
              </a:ext>
            </a:extLst>
          </p:cNvPr>
          <p:cNvSpPr txBox="1">
            <a:spLocks/>
          </p:cNvSpPr>
          <p:nvPr/>
        </p:nvSpPr>
        <p:spPr>
          <a:xfrm>
            <a:off x="320040" y="120854"/>
            <a:ext cx="8046720" cy="196596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sz="5400" b="0" kern="1200" baseline="0">
                <a:solidFill>
                  <a:srgbClr val="80B6E4"/>
                </a:solidFill>
                <a:latin typeface="FlandersArtSans-Bold" panose="00000800000000000000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F4C81"/>
                </a:solidFill>
                <a:latin typeface="Flanders Art Sans Medium"/>
                <a:hlinkClick r:id="rId2"/>
              </a:rPr>
              <a:t>LPDC</a:t>
            </a:r>
            <a:r>
              <a:rPr lang="en-US" sz="2500" dirty="0">
                <a:solidFill>
                  <a:srgbClr val="0F4C81"/>
                </a:solidFill>
                <a:latin typeface="Flanders Art Sans Medium"/>
              </a:rPr>
              <a:t> → </a:t>
            </a:r>
            <a:r>
              <a:rPr lang="en-US" sz="2500" dirty="0">
                <a:solidFill>
                  <a:srgbClr val="0F4C81"/>
                </a:solidFill>
                <a:latin typeface="Flanders Art Sans Medium"/>
                <a:hlinkClick r:id="rId3"/>
              </a:rPr>
              <a:t>IPDC</a:t>
            </a:r>
            <a:r>
              <a:rPr lang="en-US" sz="2500" dirty="0">
                <a:solidFill>
                  <a:srgbClr val="0F4C81"/>
                </a:solidFill>
                <a:latin typeface="Flanders Art Sans Medium"/>
              </a:rPr>
              <a:t> → Rechtenverkenner:
</a:t>
            </a:r>
            <a:r>
              <a:rPr lang="en-US" sz="2500" dirty="0" err="1">
                <a:solidFill>
                  <a:srgbClr val="0F4C81"/>
                </a:solidFill>
                <a:latin typeface="Flanders Art Sans Medium"/>
              </a:rPr>
              <a:t>één</a:t>
            </a:r>
            <a:r>
              <a:rPr lang="en-US" sz="2500" dirty="0">
                <a:solidFill>
                  <a:srgbClr val="0F4C81"/>
                </a:solidFill>
                <a:latin typeface="Flanders Art Sans Medium"/>
              </a:rPr>
              <a:t> informatiestroom, </a:t>
            </a:r>
            <a:r>
              <a:rPr lang="en-US" sz="2500" dirty="0" err="1">
                <a:solidFill>
                  <a:srgbClr val="0F4C81"/>
                </a:solidFill>
                <a:latin typeface="Flanders Art Sans Medium"/>
              </a:rPr>
              <a:t>meerdere</a:t>
            </a:r>
            <a:r>
              <a:rPr lang="en-US" sz="25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lang="en-US" sz="2500" dirty="0" err="1">
                <a:solidFill>
                  <a:srgbClr val="0F4C81"/>
                </a:solidFill>
                <a:latin typeface="Flanders Art Sans Medium"/>
              </a:rPr>
              <a:t>hergebruikers</a:t>
            </a:r>
            <a:r>
              <a:rPr lang="en-US" sz="2500" dirty="0">
                <a:solidFill>
                  <a:srgbClr val="0F4C81"/>
                </a:solidFill>
                <a:latin typeface="Flanders Art Sans Medium"/>
              </a:rPr>
              <a:t>, waaronder Rechtenverkenner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D0281D3-1901-7F06-3A68-0FE358F4DA0D}"/>
              </a:ext>
            </a:extLst>
          </p:cNvPr>
          <p:cNvSpPr txBox="1"/>
          <p:nvPr/>
        </p:nvSpPr>
        <p:spPr>
          <a:xfrm>
            <a:off x="280851" y="167021"/>
            <a:ext cx="3474720" cy="221599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200" b="1" i="0">
                <a:latin typeface="Flanders Art Sans Medium"/>
              </a:defRPr>
            </a:pPr>
            <a:r>
              <a:rPr sz="1200" b="1" i="0" dirty="0">
                <a:solidFill>
                  <a:srgbClr val="E98300"/>
                </a:solidFill>
                <a:latin typeface="Flanders Art Sans Medium"/>
              </a:rPr>
              <a:t>3 / </a:t>
            </a:r>
            <a:r>
              <a:rPr lang="nl-NL" sz="1200" b="1" i="0" dirty="0">
                <a:solidFill>
                  <a:srgbClr val="E98300"/>
                </a:solidFill>
                <a:latin typeface="Flanders Art Sans Medium"/>
              </a:rPr>
              <a:t>Informatiestroom</a:t>
            </a:r>
            <a:endParaRPr sz="1200" b="1" i="0" dirty="0">
              <a:solidFill>
                <a:srgbClr val="E98300"/>
              </a:solidFill>
              <a:latin typeface="Flanders Art Sans Medium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BF8530-DFAD-9325-4B97-2EEBF19F3F5E}"/>
              </a:ext>
            </a:extLst>
          </p:cNvPr>
          <p:cNvSpPr txBox="1"/>
          <p:nvPr/>
        </p:nvSpPr>
        <p:spPr>
          <a:xfrm>
            <a:off x="320040" y="4754880"/>
            <a:ext cx="8290560" cy="267766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0" i="0">
                <a:latin typeface="Flanders Art Sans"/>
              </a:defRPr>
            </a:pPr>
            <a:r>
              <a:rPr sz="1500" b="0" i="0" dirty="0">
                <a:solidFill>
                  <a:srgbClr val="373636"/>
                </a:solidFill>
                <a:latin typeface="Flanders Art Sans"/>
              </a:rPr>
              <a:t>Lokale data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wordt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sterker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als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ze op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één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plaats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beheerd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wordt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en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automatisch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kan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doorstromen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.</a:t>
            </a:r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06D9025F-7A8E-88A9-93E3-A39A255C2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234" y="2240083"/>
            <a:ext cx="5939909" cy="2361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580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7" y="393192"/>
            <a:ext cx="8138160" cy="713232"/>
          </a:xfrm>
        </p:spPr>
        <p:txBody>
          <a:bodyPr wrap="square" lIns="0" tIns="0" rIns="0" bIns="0"/>
          <a:lstStyle/>
          <a:p>
            <a:pPr algn="l"/>
            <a:r>
              <a:rPr sz="1900">
                <a:solidFill>
                  <a:srgbClr val="0F4C81"/>
                </a:solidFill>
                <a:latin typeface="Flanders Art Sans Medium"/>
              </a:rPr>
              <a:t>Zo stroomt informatie naar Rechtenverkenner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600200"/>
            <a:ext cx="1874519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ctr">
              <a:defRPr sz="1900" b="1" i="0">
                <a:latin typeface="Flanders Art Sans Medium"/>
              </a:defRPr>
            </a:pPr>
            <a:r>
              <a:rPr sz="1900" b="1" i="0">
                <a:solidFill>
                  <a:srgbClr val="0F4C81"/>
                </a:solidFill>
                <a:latin typeface="Flanders Art Sans Medium"/>
              </a:rPr>
              <a:t>LPDC</a:t>
            </a:r>
          </a:p>
        </p:txBody>
      </p:sp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9808" y="1984248"/>
            <a:ext cx="1655063" cy="50292"/>
          </a:xfrm>
          <a:prstGeom prst="rect">
            <a:avLst/>
          </a:prstGeom>
          <a:solidFill>
            <a:srgbClr val="0F4C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2130552"/>
            <a:ext cx="1874519" cy="10058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ctr">
              <a:defRPr sz="1400" b="0" i="0">
                <a:latin typeface="Flanders Art Sans"/>
              </a:defRPr>
            </a:pPr>
            <a:r>
              <a:rPr sz="1400" b="0" i="0">
                <a:solidFill>
                  <a:srgbClr val="373636"/>
                </a:solidFill>
                <a:latin typeface="Flanders Art Sans"/>
              </a:rPr>
              <a:t>Lokale besturen voeren hun producten en diensten in als instanties.</a:t>
            </a:r>
          </a:p>
        </p:txBody>
      </p:sp>
      <p:cxnSp>
        <p:nvCxnSpPr>
          <p:cNvPr id="6" name="Connector 5" descr="Pijl toont de richting van de informatiestroom."/>
          <p:cNvCxnSpPr/>
          <p:nvPr/>
        </p:nvCxnSpPr>
        <p:spPr>
          <a:xfrm>
            <a:off x="2560320" y="1965960"/>
            <a:ext cx="685800" cy="0"/>
          </a:xfrm>
          <a:prstGeom prst="line">
            <a:avLst/>
          </a:prstGeom>
          <a:ln w="28575">
            <a:solidFill>
              <a:srgbClr val="80B6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383280" y="1600200"/>
            <a:ext cx="2057400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ctr">
              <a:defRPr sz="1900" b="1" i="0">
                <a:latin typeface="Flanders Art Sans Medium"/>
              </a:defRPr>
            </a:pPr>
            <a:r>
              <a:rPr sz="1900" b="1" i="0">
                <a:solidFill>
                  <a:srgbClr val="0E6DA7"/>
                </a:solidFill>
                <a:latin typeface="Flanders Art Sans Medium"/>
              </a:rPr>
              <a:t>IPDC</a:t>
            </a:r>
          </a:p>
        </p:txBody>
      </p:sp>
      <p:sp>
        <p:nvSpPr>
          <p:cNvPr id="8" name="Rectangl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93008" y="1984248"/>
            <a:ext cx="1837943" cy="50292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383280" y="2130552"/>
            <a:ext cx="2057400" cy="10058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ctr">
              <a:defRPr sz="1400" b="0" i="0">
                <a:latin typeface="Flanders Art Sans"/>
              </a:defRPr>
            </a:pPr>
            <a:r>
              <a:rPr sz="1400" b="0" i="0">
                <a:solidFill>
                  <a:srgbClr val="373636"/>
                </a:solidFill>
                <a:latin typeface="Flanders Art Sans"/>
              </a:rPr>
              <a:t>Lokale, Vlaamse en federale producten komen samen in één openbare databank.</a:t>
            </a:r>
          </a:p>
        </p:txBody>
      </p:sp>
      <p:cxnSp>
        <p:nvCxnSpPr>
          <p:cNvPr id="10" name="Connector 9" descr="Pijl toont de richting van de informatiestroom."/>
          <p:cNvCxnSpPr/>
          <p:nvPr/>
        </p:nvCxnSpPr>
        <p:spPr>
          <a:xfrm>
            <a:off x="5532120" y="1965960"/>
            <a:ext cx="685800" cy="0"/>
          </a:xfrm>
          <a:prstGeom prst="line">
            <a:avLst/>
          </a:prstGeom>
          <a:ln w="28575">
            <a:solidFill>
              <a:srgbClr val="80B6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355080" y="1600200"/>
            <a:ext cx="2240280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ctr">
              <a:defRPr sz="1900" b="1" i="0">
                <a:latin typeface="Flanders Art Sans Medium"/>
              </a:defRPr>
            </a:pPr>
            <a:r>
              <a:rPr sz="1900" b="1" i="0">
                <a:solidFill>
                  <a:srgbClr val="E98300"/>
                </a:solidFill>
                <a:latin typeface="Flanders Art Sans Medium"/>
              </a:rPr>
              <a:t>Rechtenverkenner</a:t>
            </a:r>
          </a:p>
        </p:txBody>
      </p:sp>
      <p:sp>
        <p:nvSpPr>
          <p:cNvPr id="12" name="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64808" y="1984248"/>
            <a:ext cx="2020824" cy="50292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355080" y="2130552"/>
            <a:ext cx="2240280" cy="10058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ctr">
              <a:defRPr sz="1400" b="0" i="0">
                <a:latin typeface="Flanders Art Sans"/>
              </a:defRPr>
            </a:pPr>
            <a:r>
              <a:rPr sz="1400" b="0" i="0">
                <a:solidFill>
                  <a:srgbClr val="373636"/>
                </a:solidFill>
                <a:latin typeface="Flanders Art Sans"/>
              </a:rPr>
              <a:t>Selecteert producten en diensten die sociale rechten voor burgers zijn.</a:t>
            </a: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0120" y="3456432"/>
            <a:ext cx="7269480" cy="50292"/>
          </a:xfrm>
          <a:prstGeom prst="rect">
            <a:avLst/>
          </a:prstGeom>
          <a:solidFill>
            <a:srgbClr val="80B6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60120" y="3611880"/>
            <a:ext cx="7269480" cy="38404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ctr">
              <a:defRPr sz="1500" b="1" i="0">
                <a:latin typeface="Flanders Art Sans Medium"/>
              </a:defRPr>
            </a:pPr>
            <a:r>
              <a:rPr sz="1500" b="1" i="0">
                <a:solidFill>
                  <a:srgbClr val="373636"/>
                </a:solidFill>
                <a:latin typeface="Flanders Art Sans Medium"/>
              </a:rPr>
              <a:t>Ook andere websites kunnen hergebruiker zijn van de IPDC — bijvoorbeeld de website van een lokaal bestuur.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43000" y="4114800"/>
            <a:ext cx="6903720" cy="38404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ctr">
              <a:defRPr sz="1400" b="0" i="0">
                <a:latin typeface="Flanders Art Sans"/>
              </a:defRPr>
            </a:pPr>
            <a:r>
              <a:rPr sz="1400" b="0" i="0">
                <a:solidFill>
                  <a:srgbClr val="6B6B6B"/>
                </a:solidFill>
                <a:latin typeface="Flanders Art Sans"/>
              </a:rPr>
              <a:t>Rechtenverkenner gebruikt dus niet alle producten en diensten, maar enkel de scope: sociale rechten voor burgers.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207" y="393192"/>
            <a:ext cx="8138160" cy="713232"/>
          </a:xfrm>
        </p:spPr>
        <p:txBody>
          <a:bodyPr wrap="square" lIns="0" tIns="0" rIns="0" bIns="0"/>
          <a:lstStyle/>
          <a:p>
            <a:pPr algn="l"/>
            <a:r>
              <a:rPr sz="1900">
                <a:solidFill>
                  <a:srgbClr val="0F4C81"/>
                </a:solidFill>
                <a:latin typeface="Flanders Art Sans Medium"/>
              </a:rPr>
              <a:t>Wat lokale besturen zelf moeten doen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298448"/>
            <a:ext cx="3474720" cy="3291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800" b="1" i="0">
                <a:latin typeface="Flanders Art Sans Medium"/>
              </a:defRPr>
            </a:pPr>
            <a:r>
              <a:rPr sz="1800" b="1" i="0">
                <a:solidFill>
                  <a:srgbClr val="359B3C"/>
                </a:solidFill>
                <a:latin typeface="Flanders Art Sans Medium"/>
              </a:rPr>
              <a:t>Wél invoeren</a:t>
            </a:r>
          </a:p>
        </p:txBody>
      </p:sp>
      <p:sp>
        <p:nvSpPr>
          <p:cNvPr id="6" name="Rectangl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7512" y="1892807"/>
            <a:ext cx="64008" cy="64008"/>
          </a:xfrm>
          <a:prstGeom prst="rect">
            <a:avLst/>
          </a:prstGeom>
          <a:solidFill>
            <a:srgbClr val="35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32103" y="1792224"/>
            <a:ext cx="3538727" cy="4678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>
                <a:solidFill>
                  <a:srgbClr val="373636"/>
                </a:solidFill>
                <a:latin typeface="Flanders Art Sans"/>
              </a:rPr>
              <a:t>Lokale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rechten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waarbij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het bestuur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bevoegd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lang="nl-NL" sz="1400" b="0" i="0" dirty="0">
                <a:solidFill>
                  <a:srgbClr val="373636"/>
                </a:solidFill>
                <a:latin typeface="Flanders Art Sans"/>
              </a:rPr>
              <a:t>en/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of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uitvoerend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is</a:t>
            </a:r>
          </a:p>
        </p:txBody>
      </p:sp>
      <p:sp>
        <p:nvSpPr>
          <p:cNvPr id="8" name="Rectangl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7512" y="2459736"/>
            <a:ext cx="64008" cy="64008"/>
          </a:xfrm>
          <a:prstGeom prst="rect">
            <a:avLst/>
          </a:prstGeom>
          <a:solidFill>
            <a:srgbClr val="35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32103" y="2359152"/>
            <a:ext cx="3538727" cy="4678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>
                <a:solidFill>
                  <a:srgbClr val="373636"/>
                </a:solidFill>
                <a:latin typeface="Flanders Art Sans"/>
              </a:rPr>
              <a:t>Lokale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voorwaarden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, procedure en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contactpunt</a:t>
            </a:r>
            <a:r>
              <a:rPr lang="nl-NL" sz="1400" b="0" i="0" dirty="0">
                <a:solidFill>
                  <a:srgbClr val="373636"/>
                </a:solidFill>
                <a:latin typeface="Flanders Art Sans"/>
              </a:rPr>
              <a:t> aanvullen</a:t>
            </a:r>
            <a:endParaRPr sz="1400" b="0" i="0" dirty="0">
              <a:solidFill>
                <a:srgbClr val="373636"/>
              </a:solidFill>
              <a:latin typeface="Flanders Art Sans"/>
            </a:endParaRPr>
          </a:p>
        </p:txBody>
      </p:sp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7512" y="3026664"/>
            <a:ext cx="64008" cy="64008"/>
          </a:xfrm>
          <a:prstGeom prst="rect">
            <a:avLst/>
          </a:prstGeom>
          <a:solidFill>
            <a:srgbClr val="35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32103" y="2926080"/>
            <a:ext cx="3538727" cy="4678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Wijzigingen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op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één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plek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lang="nl-NL" sz="1400" b="0" i="0" dirty="0">
                <a:solidFill>
                  <a:srgbClr val="373636"/>
                </a:solidFill>
                <a:latin typeface="Flanders Art Sans"/>
              </a:rPr>
              <a:t>in LPDC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actueel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houden</a:t>
            </a:r>
            <a:endParaRPr sz="1400" b="0" i="0" dirty="0">
              <a:solidFill>
                <a:srgbClr val="373636"/>
              </a:solidFill>
              <a:latin typeface="Flanders Art San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00016" y="1298448"/>
            <a:ext cx="3474720" cy="3291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800" b="1" i="0">
                <a:latin typeface="Flanders Art Sans Medium"/>
              </a:defRPr>
            </a:pPr>
            <a:r>
              <a:rPr sz="1800" b="1" i="0">
                <a:solidFill>
                  <a:srgbClr val="E98300"/>
                </a:solidFill>
                <a:latin typeface="Flanders Art Sans Medium"/>
              </a:rPr>
              <a:t>Niet dubbel doen</a:t>
            </a:r>
          </a:p>
        </p:txBody>
      </p:sp>
      <p:sp>
        <p:nvSpPr>
          <p:cNvPr id="13" name="Rectangl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27448" y="1892807"/>
            <a:ext cx="64008" cy="64008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892040" y="1792224"/>
            <a:ext cx="3538727" cy="438912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>
                <a:solidFill>
                  <a:srgbClr val="373636"/>
                </a:solidFill>
                <a:latin typeface="Flanders Art Sans"/>
              </a:rPr>
              <a:t>Zuiver bovenlokale rechten opnieuw invoeren</a:t>
            </a:r>
          </a:p>
        </p:txBody>
      </p:sp>
      <p:sp>
        <p:nvSpPr>
          <p:cNvPr id="15" name="Rectangl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27448" y="2459736"/>
            <a:ext cx="64008" cy="64008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892040" y="2359152"/>
            <a:ext cx="3538727" cy="438912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>
                <a:solidFill>
                  <a:srgbClr val="373636"/>
                </a:solidFill>
                <a:latin typeface="Flanders Art Sans"/>
              </a:rPr>
              <a:t>Informatie bijhouden die al bovenlokaal beschikbaar 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8368" y="4151376"/>
            <a:ext cx="7818120" cy="5029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>
                <a:solidFill>
                  <a:srgbClr val="373636"/>
                </a:solidFill>
                <a:latin typeface="Flanders Art Sans"/>
              </a:rPr>
              <a:t>Na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publicatie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stromen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de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gegevens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door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naar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IPDC. Achter de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schermen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selecteert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Rechtenverkenner de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passende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sociale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rechten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en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koppelt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ze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aan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zoekcriteria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en de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juiste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organisatie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in de Sociale Kaart.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7" y="393192"/>
            <a:ext cx="8138160" cy="713232"/>
          </a:xfrm>
        </p:spPr>
        <p:txBody>
          <a:bodyPr wrap="square" lIns="0" tIns="0" rIns="0" bIns="0"/>
          <a:lstStyle/>
          <a:p>
            <a:pPr algn="l"/>
            <a:r>
              <a:rPr sz="1900">
                <a:solidFill>
                  <a:srgbClr val="0F4C81"/>
                </a:solidFill>
                <a:latin typeface="Flanders Art Sans Medium"/>
              </a:rPr>
              <a:t>Waarom dit interessant is voor lokale besturen</a:t>
            </a:r>
          </a:p>
        </p:txBody>
      </p:sp>
      <p:pic>
        <p:nvPicPr>
          <p:cNvPr id="3" name="Picture 2" descr="Maatschappelijk werker in gesprek met cliënten aan een tafel."/>
          <p:cNvPicPr>
            <a:picLocks noChangeAspect="1"/>
          </p:cNvPicPr>
          <p:nvPr/>
        </p:nvPicPr>
        <p:blipFill>
          <a:blip r:embed="rId2"/>
          <a:srcRect l="1028" r="1028"/>
          <a:stretch>
            <a:fillRect/>
          </a:stretch>
        </p:blipFill>
        <p:spPr>
          <a:xfrm>
            <a:off x="5138928" y="1069848"/>
            <a:ext cx="3429000" cy="23317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6928" y="1170432"/>
            <a:ext cx="3886200" cy="8686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2100" b="1" i="0">
                <a:latin typeface="Flanders Art Sans Medium"/>
              </a:defRPr>
            </a:pPr>
            <a:r>
              <a:rPr sz="2100" b="1" i="0">
                <a:solidFill>
                  <a:srgbClr val="0F4C81"/>
                </a:solidFill>
                <a:latin typeface="Flanders Art Sans Medium"/>
              </a:rPr>
              <a:t>Eén keer invoeren.</a:t>
            </a:r>
          </a:p>
          <a:p>
            <a:pPr algn="l">
              <a:defRPr sz="2100" b="1" i="0">
                <a:latin typeface="Flanders Art Sans Medium"/>
              </a:defRPr>
            </a:pPr>
            <a:r>
              <a:rPr sz="2100" b="1" i="0">
                <a:solidFill>
                  <a:srgbClr val="0F4C81"/>
                </a:solidFill>
                <a:latin typeface="Flanders Art Sans Medium"/>
              </a:rPr>
              <a:t>Meerdere keren benutten.</a:t>
            </a:r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360" y="2404872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58952" y="2304288"/>
            <a:ext cx="3813048" cy="5029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>
                <a:solidFill>
                  <a:srgbClr val="373636"/>
                </a:solidFill>
                <a:latin typeface="Flanders Art Sans"/>
              </a:rPr>
              <a:t>Informatie op één plaats actueel houden</a:t>
            </a:r>
          </a:p>
        </p:txBody>
      </p:sp>
      <p:sp>
        <p:nvSpPr>
          <p:cNvPr id="7" name="Rectangl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360" y="3008376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58952" y="2907792"/>
            <a:ext cx="3813048" cy="4678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lang="nl-NL" sz="1400" b="0" i="0" dirty="0">
                <a:solidFill>
                  <a:srgbClr val="373636"/>
                </a:solidFill>
                <a:latin typeface="Flanders Art Sans"/>
              </a:rPr>
              <a:t>Informatie uit IPDC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hergebruiken</a:t>
            </a:r>
            <a:r>
              <a:rPr lang="nl-NL" sz="1400" b="0" i="0" dirty="0">
                <a:solidFill>
                  <a:srgbClr val="373636"/>
                </a:solidFill>
                <a:latin typeface="Flanders Art Sans"/>
              </a:rPr>
              <a:t> op lokale website</a:t>
            </a:r>
            <a:endParaRPr sz="1400" b="0" i="0" dirty="0">
              <a:solidFill>
                <a:srgbClr val="373636"/>
              </a:solidFill>
              <a:latin typeface="Flanders Art Sans"/>
            </a:endParaRPr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360" y="3611879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58952" y="3511296"/>
            <a:ext cx="3813048" cy="5029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>
                <a:solidFill>
                  <a:srgbClr val="373636"/>
                </a:solidFill>
                <a:latin typeface="Flanders Art Sans"/>
              </a:rPr>
              <a:t>Vollediger startpunt voor maatschappelijk werkers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38928" y="3703320"/>
            <a:ext cx="3429000" cy="72943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1" i="0">
                <a:latin typeface="Flanders Art Sans Medium"/>
              </a:defRPr>
            </a:pP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Effect: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efficiënter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werken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én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meer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kans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dat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cliënten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passende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rechten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effectief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nl-NL" sz="1500" b="1" i="0" dirty="0">
                <a:solidFill>
                  <a:srgbClr val="373636"/>
                </a:solidFill>
                <a:latin typeface="Flanders Art Sans Medium"/>
              </a:rPr>
              <a:t>opnemen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7" y="393192"/>
            <a:ext cx="8138160" cy="713232"/>
          </a:xfrm>
        </p:spPr>
        <p:txBody>
          <a:bodyPr wrap="square" lIns="0" tIns="0" rIns="0" bIns="0"/>
          <a:lstStyle/>
          <a:p>
            <a:pPr algn="l"/>
            <a:r>
              <a:rPr lang="nl-NL" sz="1900" dirty="0">
                <a:solidFill>
                  <a:srgbClr val="0F4C81"/>
                </a:solidFill>
                <a:latin typeface="Flanders Art Sans Medium"/>
              </a:rPr>
              <a:t>‘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Concepten</a:t>
            </a:r>
            <a:r>
              <a:rPr lang="nl-NL" sz="1900" dirty="0">
                <a:solidFill>
                  <a:srgbClr val="0F4C81"/>
                </a:solidFill>
                <a:latin typeface="Flanders Art Sans Medium"/>
              </a:rPr>
              <a:t>’ in LPDC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zorgen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dat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je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niet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van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nul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hoeft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te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beginnen</a:t>
            </a:r>
            <a:endParaRPr sz="1900" dirty="0">
              <a:solidFill>
                <a:srgbClr val="0F4C81"/>
              </a:solidFill>
              <a:latin typeface="Flanders Art Sans Medium"/>
            </a:endParaRPr>
          </a:p>
        </p:txBody>
      </p:sp>
      <p:pic>
        <p:nvPicPr>
          <p:cNvPr id="3" name="Picture 2" descr="Hulpverlener aan een bureau tijdens een gesprek."/>
          <p:cNvPicPr>
            <a:picLocks noChangeAspect="1"/>
          </p:cNvPicPr>
          <p:nvPr/>
        </p:nvPicPr>
        <p:blipFill>
          <a:blip r:embed="rId2"/>
          <a:srcRect t="1937" b="1937"/>
          <a:stretch>
            <a:fillRect/>
          </a:stretch>
        </p:blipFill>
        <p:spPr>
          <a:xfrm>
            <a:off x="621792" y="1234440"/>
            <a:ext cx="2788920" cy="18745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30752" y="1188720"/>
            <a:ext cx="4663440" cy="5669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700" b="1" i="0">
                <a:latin typeface="Flanders Art Sans Medium"/>
              </a:defRPr>
            </a:pPr>
            <a:r>
              <a:rPr sz="1700" b="1" i="0">
                <a:solidFill>
                  <a:srgbClr val="0F4C81"/>
                </a:solidFill>
                <a:latin typeface="Flanders Art Sans Medium"/>
              </a:rPr>
              <a:t>Concepten geven basisinformatie voor terugkerende lokale rechten.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49039" y="2011680"/>
            <a:ext cx="4480560" cy="29260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1" i="0">
                <a:latin typeface="Flanders Art Sans Medium"/>
              </a:defRPr>
            </a:pPr>
            <a:r>
              <a:rPr sz="1500" b="1" i="0">
                <a:solidFill>
                  <a:srgbClr val="0F4C81"/>
                </a:solidFill>
                <a:latin typeface="Flanders Art Sans Medium"/>
              </a:rPr>
              <a:t>01  Kopieer het concept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33087" y="2322576"/>
            <a:ext cx="3977639" cy="347472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>
                <a:solidFill>
                  <a:srgbClr val="6B6B6B"/>
                </a:solidFill>
                <a:latin typeface="Flanders Art Sans"/>
              </a:rPr>
              <a:t>Gebruik de gemeenschappelijke basisinformatie als vertrekpunt.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49039" y="2862072"/>
            <a:ext cx="4480560" cy="29260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1" i="0">
                <a:latin typeface="Flanders Art Sans Medium"/>
              </a:defRPr>
            </a:pPr>
            <a:r>
              <a:rPr sz="1500" b="1" i="0">
                <a:solidFill>
                  <a:srgbClr val="0E6DA7"/>
                </a:solidFill>
                <a:latin typeface="Flanders Art Sans Medium"/>
              </a:rPr>
              <a:t>02  Vul lokaal aan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33087" y="3172968"/>
            <a:ext cx="3977639" cy="4678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Specifieer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voorwaarden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, procedure, contact en</a:t>
            </a:r>
            <a:r>
              <a:rPr lang="nl-NL" sz="1400" b="0" i="0" dirty="0">
                <a:solidFill>
                  <a:srgbClr val="6B6B6B"/>
                </a:solidFill>
                <a:latin typeface="Flanders Art Sans"/>
              </a:rPr>
              <a:t> andere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lokale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lang="nl-NL" sz="1400" b="0" i="0" dirty="0">
                <a:solidFill>
                  <a:srgbClr val="6B6B6B"/>
                </a:solidFill>
                <a:latin typeface="Flanders Art Sans"/>
              </a:rPr>
              <a:t>details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039" y="3749039"/>
            <a:ext cx="4480560" cy="29260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1" i="0">
                <a:latin typeface="Flanders Art Sans Medium"/>
              </a:defRPr>
            </a:pPr>
            <a:r>
              <a:rPr sz="1500" b="1" i="0">
                <a:solidFill>
                  <a:srgbClr val="E98300"/>
                </a:solidFill>
                <a:latin typeface="Flanders Art Sans Medium"/>
              </a:rPr>
              <a:t>03  Publiceer en onderhoud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33087" y="4059936"/>
            <a:ext cx="3977639" cy="683264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>
                <a:solidFill>
                  <a:srgbClr val="6B6B6B"/>
                </a:solidFill>
                <a:latin typeface="Flanders Art Sans"/>
              </a:rPr>
              <a:t>Hou</a:t>
            </a:r>
            <a:r>
              <a:rPr lang="nl-NL" sz="1400" b="0" i="0" dirty="0">
                <a:solidFill>
                  <a:srgbClr val="6B6B6B"/>
                </a:solidFill>
                <a:latin typeface="Flanders Art Sans"/>
              </a:rPr>
              <a:t>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wijzigingen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actueel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in LPDC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zodat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ze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automatisch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doorstromen</a:t>
            </a:r>
            <a:r>
              <a:rPr lang="nl-NL" sz="1400" b="0" i="0" dirty="0">
                <a:solidFill>
                  <a:srgbClr val="6B6B6B"/>
                </a:solidFill>
                <a:latin typeface="Flanders Art Sans"/>
              </a:rPr>
              <a:t> naar IPDC en de </a:t>
            </a:r>
            <a:r>
              <a:rPr lang="nl-NL" sz="1400" b="0" i="0" dirty="0" err="1">
                <a:solidFill>
                  <a:srgbClr val="6B6B6B"/>
                </a:solidFill>
                <a:latin typeface="Flanders Art Sans"/>
              </a:rPr>
              <a:t>hergebruikers</a:t>
            </a:r>
            <a:r>
              <a:rPr lang="nl-NL" sz="1400" b="0" i="0" dirty="0">
                <a:solidFill>
                  <a:srgbClr val="6B6B6B"/>
                </a:solidFill>
                <a:latin typeface="Flanders Art Sans"/>
              </a:rPr>
              <a:t> ervan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.</a:t>
            </a:r>
          </a:p>
        </p:txBody>
      </p:sp>
      <p:sp>
        <p:nvSpPr>
          <p:cNvPr id="11" name="Rectangl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1792" y="3401568"/>
            <a:ext cx="2788920" cy="54864"/>
          </a:xfrm>
          <a:prstGeom prst="rect">
            <a:avLst/>
          </a:prstGeom>
          <a:solidFill>
            <a:srgbClr val="80B6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21792" y="3566160"/>
            <a:ext cx="2788920" cy="84124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>
                <a:solidFill>
                  <a:srgbClr val="6B6B6B"/>
                </a:solidFill>
                <a:latin typeface="Flanders Art Sans"/>
              </a:rPr>
              <a:t>Voorbeelden: leefloon, referentieadres en tegemoetkomingen met een gemeenschappelijk wettelijk kader.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7" y="393192"/>
            <a:ext cx="8138160" cy="713232"/>
          </a:xfrm>
        </p:spPr>
        <p:txBody>
          <a:bodyPr wrap="square" lIns="0" tIns="0" rIns="0" bIns="0"/>
          <a:lstStyle/>
          <a:p>
            <a:pPr algn="l"/>
            <a:r>
              <a:rPr sz="1900">
                <a:solidFill>
                  <a:srgbClr val="0F4C81"/>
                </a:solidFill>
                <a:latin typeface="Flanders Art Sans Medium"/>
              </a:rPr>
              <a:t>Aan de slag in vier heldere stappen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80160"/>
            <a:ext cx="594360" cy="4114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800" b="1" i="0">
                <a:latin typeface="Flanders Art Sans Medium"/>
              </a:defRPr>
            </a:pPr>
            <a:r>
              <a:rPr sz="1800" b="1" i="0">
                <a:solidFill>
                  <a:srgbClr val="0F4C81"/>
                </a:solidFill>
                <a:latin typeface="Flanders Art Sans Medium"/>
              </a:rPr>
              <a:t>01</a:t>
            </a:r>
          </a:p>
        </p:txBody>
      </p:sp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1872" y="1472184"/>
            <a:ext cx="3035808" cy="32004"/>
          </a:xfrm>
          <a:prstGeom prst="rect">
            <a:avLst/>
          </a:prstGeom>
          <a:solidFill>
            <a:srgbClr val="0F4C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719072"/>
            <a:ext cx="3657600" cy="3291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1" i="0">
                <a:latin typeface="Flanders Art Sans Medium"/>
              </a:defRPr>
            </a:pPr>
            <a:r>
              <a:rPr sz="1500" b="1" i="0">
                <a:solidFill>
                  <a:srgbClr val="373636"/>
                </a:solidFill>
                <a:latin typeface="Flanders Art Sans Medium"/>
              </a:rPr>
              <a:t>Lees de handleiding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084831"/>
            <a:ext cx="3657600" cy="4678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Gebruik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de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  <a:hlinkClick r:id="rId2"/>
              </a:rPr>
              <a:t>praktische</a:t>
            </a:r>
            <a:r>
              <a:rPr sz="1400" b="0" i="0" dirty="0">
                <a:solidFill>
                  <a:srgbClr val="6B6B6B"/>
                </a:solidFill>
                <a:latin typeface="Flanders Art Sans"/>
                <a:hlinkClick r:id="rId2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  <a:hlinkClick r:id="rId2"/>
              </a:rPr>
              <a:t>informatie</a:t>
            </a:r>
            <a:r>
              <a:rPr sz="1400" b="0" i="0" dirty="0">
                <a:solidFill>
                  <a:srgbClr val="6B6B6B"/>
                </a:solidFill>
                <a:latin typeface="Flanders Art Sans"/>
                <a:hlinkClick r:id="rId2"/>
              </a:rPr>
              <a:t> van Departement Zorg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over Rechtenverkenner.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17720" y="1280160"/>
            <a:ext cx="594360" cy="4114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800" b="1" i="0">
                <a:latin typeface="Flanders Art Sans Medium"/>
              </a:defRPr>
            </a:pPr>
            <a:r>
              <a:rPr sz="1800" b="1" i="0">
                <a:solidFill>
                  <a:srgbClr val="0E6DA7"/>
                </a:solidFill>
                <a:latin typeface="Flanders Art Sans Medium"/>
              </a:rPr>
              <a:t>02</a:t>
            </a:r>
          </a:p>
        </p:txBody>
      </p:sp>
      <p:sp>
        <p:nvSpPr>
          <p:cNvPr id="8" name="Rectangl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39512" y="1472184"/>
            <a:ext cx="3035808" cy="32004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617720" y="1719072"/>
            <a:ext cx="3657600" cy="3291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1" i="0">
                <a:latin typeface="Flanders Art Sans Medium"/>
              </a:defRPr>
            </a:pPr>
            <a:r>
              <a:rPr sz="1500" b="1" i="0">
                <a:solidFill>
                  <a:srgbClr val="373636"/>
                </a:solidFill>
                <a:latin typeface="Flanders Art Sans Medium"/>
              </a:rPr>
              <a:t>Bepaal lokale rechten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17720" y="2084831"/>
            <a:ext cx="3657600" cy="683264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>
                <a:solidFill>
                  <a:srgbClr val="6B6B6B"/>
                </a:solidFill>
                <a:latin typeface="Flanders Art Sans"/>
              </a:rPr>
              <a:t>Focus op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rechten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waar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het lokaal bestuur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bevoegd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lang="nl-NL" sz="1400" b="0" i="0" dirty="0">
                <a:solidFill>
                  <a:srgbClr val="6B6B6B"/>
                </a:solidFill>
                <a:latin typeface="Flanders Art Sans"/>
              </a:rPr>
              <a:t>en/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of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uitvoerend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is.</a:t>
            </a:r>
            <a:r>
              <a:rPr lang="nl-NL" sz="1400" b="0" i="0" dirty="0">
                <a:solidFill>
                  <a:srgbClr val="6B6B6B"/>
                </a:solidFill>
                <a:latin typeface="Flanders Art Sans"/>
              </a:rPr>
              <a:t> De concepten geven inspiratie. </a:t>
            </a:r>
            <a:endParaRPr sz="1400" b="0" i="0" dirty="0">
              <a:solidFill>
                <a:srgbClr val="6B6B6B"/>
              </a:solidFill>
              <a:latin typeface="Flanders Art San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0080" y="2971800"/>
            <a:ext cx="594360" cy="4114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800" b="1" i="0">
                <a:latin typeface="Flanders Art Sans Medium"/>
              </a:defRPr>
            </a:pPr>
            <a:r>
              <a:rPr sz="1800" b="1" i="0">
                <a:solidFill>
                  <a:srgbClr val="359B3C"/>
                </a:solidFill>
                <a:latin typeface="Flanders Art Sans Medium"/>
              </a:rPr>
              <a:t>03</a:t>
            </a:r>
          </a:p>
        </p:txBody>
      </p:sp>
      <p:sp>
        <p:nvSpPr>
          <p:cNvPr id="12" name="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1872" y="3163824"/>
            <a:ext cx="3035808" cy="32004"/>
          </a:xfrm>
          <a:prstGeom prst="rect">
            <a:avLst/>
          </a:prstGeom>
          <a:solidFill>
            <a:srgbClr val="359B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0080" y="3410712"/>
            <a:ext cx="3657600" cy="3291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1" i="0">
                <a:latin typeface="Flanders Art Sans Medium"/>
              </a:defRPr>
            </a:pPr>
            <a:r>
              <a:rPr sz="1500" b="1" i="0">
                <a:solidFill>
                  <a:srgbClr val="373636"/>
                </a:solidFill>
                <a:latin typeface="Flanders Art Sans Medium"/>
              </a:rPr>
              <a:t>Publiceer in LPDC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3776472"/>
            <a:ext cx="3657600" cy="694944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Voer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de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informatie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in en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publiceer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ze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zodat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ze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naar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IPDC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kan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doorstromen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17720" y="2971800"/>
            <a:ext cx="594360" cy="4114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800" b="1" i="0">
                <a:latin typeface="Flanders Art Sans Medium"/>
              </a:defRPr>
            </a:pPr>
            <a:r>
              <a:rPr sz="1800" b="1" i="0">
                <a:solidFill>
                  <a:srgbClr val="E98300"/>
                </a:solidFill>
                <a:latin typeface="Flanders Art Sans Medium"/>
              </a:rPr>
              <a:t>04</a:t>
            </a:r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39512" y="3163824"/>
            <a:ext cx="3035808" cy="32004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617720" y="3410712"/>
            <a:ext cx="3657600" cy="3291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1" i="0">
                <a:latin typeface="Flanders Art Sans Medium"/>
              </a:defRPr>
            </a:pPr>
            <a:r>
              <a:rPr sz="1500" b="1" i="0">
                <a:solidFill>
                  <a:srgbClr val="373636"/>
                </a:solidFill>
                <a:latin typeface="Flanders Art Sans Medium"/>
              </a:rPr>
              <a:t>Verwerk feedback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17720" y="3776472"/>
            <a:ext cx="3657600" cy="683264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>
                <a:solidFill>
                  <a:srgbClr val="6B6B6B"/>
                </a:solidFill>
                <a:latin typeface="Flanders Art Sans"/>
              </a:rPr>
              <a:t>Na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controle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kan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lang="nl-NL" sz="1400" dirty="0">
                <a:solidFill>
                  <a:srgbClr val="6B6B6B"/>
                </a:solidFill>
                <a:latin typeface="Flanders Art Sans"/>
              </a:rPr>
              <a:t>het team van Rechtenverkenner feedback geven. Deze vind je in de feedbackmodule van LPDC. </a:t>
            </a:r>
            <a:endParaRPr sz="1400" b="0" i="0" dirty="0">
              <a:solidFill>
                <a:srgbClr val="6B6B6B"/>
              </a:solidFill>
              <a:latin typeface="Flanders Art San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8368" y="4617720"/>
            <a:ext cx="7498079" cy="3200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ctr">
              <a:defRPr sz="1400" b="1" i="0">
                <a:latin typeface="Flanders Art Sans Medium"/>
              </a:defRPr>
            </a:pPr>
            <a:r>
              <a:rPr sz="1400" b="1" i="0">
                <a:solidFill>
                  <a:srgbClr val="373636"/>
                </a:solidFill>
                <a:latin typeface="Flanders Art Sans Medium"/>
              </a:rPr>
              <a:t>Alles start in LPDC: daar beheer je de informatie die later maximaal hergebruikt wordt.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88920" y="963397"/>
            <a:ext cx="5943600" cy="594360"/>
          </a:xfrm>
        </p:spPr>
        <p:txBody>
          <a:bodyPr wrap="square" lIns="0" tIns="0" rIns="0" bIns="0"/>
          <a:lstStyle/>
          <a:p>
            <a:pPr algn="l"/>
            <a:r>
              <a:rPr sz="1900" dirty="0">
                <a:solidFill>
                  <a:srgbClr val="0F4C81"/>
                </a:solidFill>
                <a:latin typeface="Flanders Art Sans Medium"/>
              </a:rPr>
              <a:t>Meer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informatie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of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vragen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43200" y="1610233"/>
            <a:ext cx="5440680" cy="3139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800" b="1" i="0">
                <a:latin typeface="Flanders Art Sans Medium"/>
              </a:defRPr>
            </a:pPr>
            <a:r>
              <a:rPr sz="1800" b="1" i="0" dirty="0">
                <a:solidFill>
                  <a:srgbClr val="0F4C81"/>
                </a:solidFill>
                <a:latin typeface="Flanders Art Sans Medium"/>
              </a:rPr>
              <a:t>Rechtenverkenner | Departement Zorg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43200" y="2206638"/>
            <a:ext cx="5440680" cy="267766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>
              <a:defRPr sz="1500" b="0" i="0">
                <a:latin typeface="Flanders Art Sans"/>
              </a:defRPr>
            </a:pPr>
            <a:r>
              <a:rPr lang="nl-BE" sz="1500" dirty="0">
                <a:hlinkClick r:id="rId2"/>
              </a:rPr>
              <a:t>Rechtenverkenner | Departement Zorg</a:t>
            </a:r>
            <a:endParaRPr sz="1500" b="0" i="0" dirty="0">
              <a:solidFill>
                <a:srgbClr val="0E6DA7"/>
              </a:solidFill>
              <a:latin typeface="Flanders Art San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3200" y="2474404"/>
            <a:ext cx="5440680" cy="3200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0" i="0">
                <a:latin typeface="Flanders Art Sans"/>
              </a:defRPr>
            </a:pPr>
            <a:r>
              <a:rPr sz="1500" b="0" i="0">
                <a:solidFill>
                  <a:srgbClr val="0E6DA7"/>
                </a:solidFill>
                <a:latin typeface="Flanders Art Sans"/>
              </a:rPr>
              <a:t>rechtenverkenner@vlaanderen.be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3161385"/>
            <a:ext cx="5440680" cy="89870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>
                <a:solidFill>
                  <a:srgbClr val="373636"/>
                </a:solidFill>
                <a:latin typeface="Flanders Art Sans"/>
              </a:rPr>
              <a:t>Tip: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bekijk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ook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de </a:t>
            </a:r>
            <a:r>
              <a:rPr sz="1400" b="0" i="0" dirty="0">
                <a:solidFill>
                  <a:srgbClr val="373636"/>
                </a:solidFill>
                <a:latin typeface="Flanders Art Sans"/>
                <a:hlinkClick r:id="rId3"/>
              </a:rPr>
              <a:t>LPDC-tutorials van Agentschap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  <a:hlinkClick r:id="rId3"/>
              </a:rPr>
              <a:t>Binnenlands</a:t>
            </a:r>
            <a:r>
              <a:rPr sz="1400" b="0" i="0" dirty="0">
                <a:solidFill>
                  <a:srgbClr val="373636"/>
                </a:solidFill>
                <a:latin typeface="Flanders Art Sans"/>
                <a:hlinkClick r:id="rId3"/>
              </a:rPr>
              <a:t> Bestuur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wanneer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je met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invoer</a:t>
            </a:r>
            <a:r>
              <a:rPr lang="nl-NL" sz="1400" b="0" i="0" dirty="0">
                <a:solidFill>
                  <a:srgbClr val="373636"/>
                </a:solidFill>
                <a:latin typeface="Flanders Art Sans"/>
              </a:rPr>
              <a:t>en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start.</a:t>
            </a:r>
            <a:endParaRPr lang="nl-NL" sz="1400" b="0" i="0" dirty="0">
              <a:solidFill>
                <a:srgbClr val="373636"/>
              </a:solidFill>
              <a:latin typeface="Flanders Art Sans"/>
            </a:endParaRPr>
          </a:p>
          <a:p>
            <a:pPr algn="l">
              <a:defRPr sz="1400" b="0" i="0">
                <a:latin typeface="Flanders Art Sans"/>
              </a:defRPr>
            </a:pPr>
            <a:endParaRPr lang="nl-NL" sz="1400" b="0" i="0" dirty="0">
              <a:solidFill>
                <a:srgbClr val="373636"/>
              </a:solidFill>
              <a:latin typeface="Flanders Art Sans"/>
            </a:endParaRPr>
          </a:p>
          <a:p>
            <a:pPr>
              <a:defRPr sz="1400" b="0" i="0">
                <a:latin typeface="Flanders Art Sans"/>
              </a:defRPr>
            </a:pPr>
            <a:r>
              <a:rPr lang="nl-BE" sz="1400" b="0" i="0" dirty="0">
                <a:solidFill>
                  <a:srgbClr val="373636"/>
                </a:solidFill>
                <a:latin typeface="Flanders Art Sans"/>
              </a:rPr>
              <a:t>Promofilmpje Rechtenverkenner: </a:t>
            </a:r>
            <a:r>
              <a:rPr lang="nl-BE" sz="1400" dirty="0">
                <a:hlinkClick r:id="rId4"/>
              </a:rPr>
              <a:t>Rechtenverkenner</a:t>
            </a:r>
            <a:endParaRPr sz="1400" b="0" i="0" dirty="0">
              <a:solidFill>
                <a:srgbClr val="373636"/>
              </a:solidFill>
              <a:latin typeface="Flanders Art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19E93-A1E8-844F-F28F-963C78A6C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" y="1409699"/>
            <a:ext cx="4542971" cy="2794377"/>
          </a:xfrm>
        </p:spPr>
        <p:txBody>
          <a:bodyPr/>
          <a:lstStyle/>
          <a:p>
            <a:r>
              <a:rPr lang="en-US" sz="4000" dirty="0" err="1">
                <a:latin typeface="FlandersArtSans-Bold"/>
              </a:rPr>
              <a:t>Rechtenverkenner</a:t>
            </a:r>
            <a:r>
              <a:rPr lang="en-US" sz="4000" dirty="0">
                <a:latin typeface="FlandersArtSans-Bold"/>
              </a:rPr>
              <a:t>: </a:t>
            </a:r>
            <a:r>
              <a:rPr lang="en-US" sz="4000" dirty="0" err="1">
                <a:latin typeface="FlandersArtSans-Bold"/>
              </a:rPr>
              <a:t>waarom</a:t>
            </a:r>
            <a:r>
              <a:rPr lang="en-US" sz="4000" dirty="0">
                <a:latin typeface="FlandersArtSans-Bold"/>
              </a:rPr>
              <a:t> </a:t>
            </a:r>
            <a:r>
              <a:rPr lang="en-US" sz="4000" dirty="0" err="1">
                <a:latin typeface="FlandersArtSans-Bold"/>
              </a:rPr>
              <a:t>en</a:t>
            </a:r>
            <a:r>
              <a:rPr lang="en-US" sz="4000" dirty="0">
                <a:latin typeface="FlandersArtSans-Bold"/>
              </a:rPr>
              <a:t> </a:t>
            </a:r>
            <a:r>
              <a:rPr lang="en-US" sz="4000" dirty="0" err="1">
                <a:latin typeface="FlandersArtSans-Bold"/>
              </a:rPr>
              <a:t>rol</a:t>
            </a:r>
            <a:r>
              <a:rPr lang="en-US" sz="4000" dirty="0">
                <a:latin typeface="FlandersArtSans-Bold"/>
              </a:rPr>
              <a:t> </a:t>
            </a:r>
            <a:r>
              <a:rPr lang="en-US" sz="4000" dirty="0" err="1">
                <a:latin typeface="FlandersArtSans-Bold"/>
              </a:rPr>
              <a:t>lokale</a:t>
            </a:r>
            <a:r>
              <a:rPr lang="en-US" sz="4000" dirty="0">
                <a:latin typeface="FlandersArtSans-Bold"/>
              </a:rPr>
              <a:t> </a:t>
            </a:r>
            <a:r>
              <a:rPr lang="en-US" sz="4000" dirty="0" err="1">
                <a:latin typeface="FlandersArtSans-Bold"/>
              </a:rPr>
              <a:t>besturen</a:t>
            </a:r>
            <a:endParaRPr lang="en-US" sz="4000" dirty="0" err="1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62A4DF-A638-362E-5C02-AC8385D87B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164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1207" y="393192"/>
            <a:ext cx="8138160" cy="7132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900">
                <a:solidFill>
                  <a:srgbClr val="0F4C81"/>
                </a:solidFill>
                <a:latin typeface="Flanders Art Sans Medium"/>
              </a:rPr>
              <a:t>Waar deze presentatie naartoe werkt</a:t>
            </a:r>
          </a:p>
        </p:txBody>
      </p:sp>
      <p:sp>
        <p:nvSpPr>
          <p:cNvPr id="3" name="Rectang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453896"/>
            <a:ext cx="73152" cy="256032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94944" y="1389888"/>
            <a:ext cx="914400" cy="38404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100" b="1" i="0">
                <a:latin typeface="Flanders Art Sans Medium"/>
              </a:defRPr>
            </a:pPr>
            <a:r>
              <a:rPr sz="1100" b="1" i="0">
                <a:solidFill>
                  <a:srgbClr val="E98300"/>
                </a:solidFill>
                <a:latin typeface="Flanders Art Sans Medium"/>
              </a:rPr>
              <a:t>DOEL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773936"/>
            <a:ext cx="3794760" cy="1144929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>
              <a:defRPr sz="1800" b="0" i="0">
                <a:latin typeface="Flanders Art Sans Medium"/>
              </a:defRPr>
            </a:pPr>
            <a:r>
              <a:rPr sz="1800" b="0" i="0" dirty="0" err="1">
                <a:solidFill>
                  <a:srgbClr val="373636"/>
                </a:solidFill>
                <a:latin typeface="Flanders Art Sans Medium"/>
              </a:rPr>
              <a:t>Lokale</a:t>
            </a:r>
            <a:r>
              <a:rPr sz="1800" b="0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800" b="0" i="0" dirty="0" err="1">
                <a:solidFill>
                  <a:srgbClr val="373636"/>
                </a:solidFill>
                <a:latin typeface="Flanders Art Sans Medium"/>
              </a:rPr>
              <a:t>besturen</a:t>
            </a:r>
            <a:r>
              <a:rPr sz="1800" b="0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800" b="0" i="0" dirty="0" err="1">
                <a:solidFill>
                  <a:srgbClr val="373636"/>
                </a:solidFill>
                <a:latin typeface="Flanders Art Sans Medium"/>
              </a:rPr>
              <a:t>helder</a:t>
            </a:r>
            <a:r>
              <a:rPr sz="1800" b="0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800" b="0" i="0" dirty="0" err="1">
                <a:solidFill>
                  <a:srgbClr val="373636"/>
                </a:solidFill>
                <a:latin typeface="Flanders Art Sans Medium"/>
              </a:rPr>
              <a:t>tonen</a:t>
            </a:r>
            <a:r>
              <a:rPr sz="1800" b="0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800" b="0" i="0" dirty="0" err="1">
                <a:solidFill>
                  <a:srgbClr val="373636"/>
                </a:solidFill>
                <a:latin typeface="Flanders Art Sans Medium"/>
              </a:rPr>
              <a:t>waarom</a:t>
            </a:r>
            <a:r>
              <a:rPr sz="1800" b="0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800" b="0" i="0" dirty="0" err="1">
                <a:solidFill>
                  <a:srgbClr val="373636"/>
                </a:solidFill>
                <a:latin typeface="Flanders Art Sans Medium"/>
              </a:rPr>
              <a:t>Rechtenverkenner</a:t>
            </a:r>
            <a:r>
              <a:rPr sz="1800" b="0" i="0" dirty="0">
                <a:solidFill>
                  <a:srgbClr val="373636"/>
                </a:solidFill>
                <a:latin typeface="Flanders Art Sans Medium"/>
              </a:rPr>
              <a:t> relevant is, hoe </a:t>
            </a:r>
            <a:r>
              <a:rPr sz="1800" b="0" i="0" dirty="0" err="1">
                <a:solidFill>
                  <a:srgbClr val="373636"/>
                </a:solidFill>
                <a:latin typeface="Flanders Art Sans Medium"/>
              </a:rPr>
              <a:t>informatie</a:t>
            </a:r>
            <a:r>
              <a:rPr sz="1800" b="0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en-US" dirty="0" err="1">
                <a:solidFill>
                  <a:srgbClr val="373636"/>
                </a:solidFill>
                <a:latin typeface="Flanders Art Sans Medium"/>
              </a:rPr>
              <a:t>erin</a:t>
            </a:r>
            <a:r>
              <a:rPr lang="en-US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en-US" dirty="0" err="1">
                <a:solidFill>
                  <a:srgbClr val="373636"/>
                </a:solidFill>
                <a:latin typeface="Flanders Art Sans Medium"/>
              </a:rPr>
              <a:t>komt</a:t>
            </a:r>
            <a:r>
              <a:rPr lang="en-US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en-US" dirty="0" err="1">
                <a:solidFill>
                  <a:srgbClr val="373636"/>
                </a:solidFill>
                <a:latin typeface="Flanders Art Sans Medium"/>
              </a:rPr>
              <a:t>en</a:t>
            </a:r>
            <a:r>
              <a:rPr lang="en-US" dirty="0">
                <a:solidFill>
                  <a:srgbClr val="373636"/>
                </a:solidFill>
                <a:latin typeface="Flanders Art Sans Medium"/>
              </a:rPr>
              <a:t> wat </a:t>
            </a:r>
            <a:r>
              <a:rPr lang="en-US" dirty="0" err="1">
                <a:solidFill>
                  <a:srgbClr val="373636"/>
                </a:solidFill>
                <a:latin typeface="Flanders Art Sans Medium"/>
              </a:rPr>
              <a:t>zij</a:t>
            </a:r>
            <a:r>
              <a:rPr lang="en-US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en-US" dirty="0" err="1">
                <a:solidFill>
                  <a:srgbClr val="373636"/>
                </a:solidFill>
                <a:latin typeface="Flanders Art Sans Medium"/>
              </a:rPr>
              <a:t>hiervoor</a:t>
            </a:r>
            <a:r>
              <a:rPr lang="en-US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en-US" dirty="0" err="1">
                <a:solidFill>
                  <a:srgbClr val="373636"/>
                </a:solidFill>
                <a:latin typeface="Flanders Art Sans Medium"/>
              </a:rPr>
              <a:t>moeten</a:t>
            </a:r>
            <a:r>
              <a:rPr lang="en-US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en-US" dirty="0" err="1">
                <a:solidFill>
                  <a:srgbClr val="373636"/>
                </a:solidFill>
                <a:latin typeface="Flanders Art Sans Medium"/>
              </a:rPr>
              <a:t>doen</a:t>
            </a:r>
            <a:r>
              <a:rPr lang="en-US" dirty="0">
                <a:solidFill>
                  <a:srgbClr val="373636"/>
                </a:solidFill>
                <a:latin typeface="Flanders Art Sans Medium"/>
              </a:rPr>
              <a:t>. </a:t>
            </a:r>
            <a:endParaRPr sz="1800" b="0" i="0" dirty="0">
              <a:solidFill>
                <a:srgbClr val="373636"/>
              </a:solidFill>
              <a:latin typeface="Flanders Art Sans Medium"/>
            </a:endParaRPr>
          </a:p>
        </p:txBody>
      </p:sp>
      <p:sp>
        <p:nvSpPr>
          <p:cNvPr id="6" name="Rectangl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1453896"/>
            <a:ext cx="73152" cy="256032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901184" y="1389888"/>
            <a:ext cx="1371600" cy="38404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100" b="1" i="0">
                <a:latin typeface="Flanders Art Sans Medium"/>
              </a:defRPr>
            </a:pPr>
            <a:r>
              <a:rPr sz="1100" b="1" i="0">
                <a:solidFill>
                  <a:srgbClr val="0E6DA7"/>
                </a:solidFill>
                <a:latin typeface="Flanders Art Sans Medium"/>
              </a:rPr>
              <a:t>VERHAALLIJN</a:t>
            </a:r>
          </a:p>
        </p:txBody>
      </p:sp>
      <p:sp>
        <p:nvSpPr>
          <p:cNvPr id="8" name="Rectangl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1874519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919472" y="1773936"/>
            <a:ext cx="3630168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0" i="0">
                <a:latin typeface="Flanders Art Sans"/>
              </a:defRPr>
            </a:pPr>
            <a:r>
              <a:rPr sz="1500" b="0" i="0">
                <a:solidFill>
                  <a:srgbClr val="373636"/>
                </a:solidFill>
                <a:latin typeface="Flanders Art Sans"/>
              </a:rPr>
              <a:t>Onderbescherming blijft bestaan</a:t>
            </a:r>
          </a:p>
        </p:txBody>
      </p:sp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2313432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919472" y="2212848"/>
            <a:ext cx="3630168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0" i="0">
                <a:latin typeface="Flanders Art Sans"/>
              </a:defRPr>
            </a:pPr>
            <a:r>
              <a:rPr sz="1500" b="0" i="0">
                <a:solidFill>
                  <a:srgbClr val="373636"/>
                </a:solidFill>
                <a:latin typeface="Flanders Art Sans"/>
              </a:rPr>
              <a:t>Rechtenverkenner maakt rechten vindbaar</a:t>
            </a:r>
          </a:p>
        </p:txBody>
      </p:sp>
      <p:sp>
        <p:nvSpPr>
          <p:cNvPr id="12" name="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2752344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919472" y="2651760"/>
            <a:ext cx="3630168" cy="267766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>
              <a:defRPr sz="1500" b="0" i="0">
                <a:latin typeface="Flanders Art Sans"/>
              </a:defRPr>
            </a:pPr>
            <a:r>
              <a:rPr sz="1500" b="0" i="0" dirty="0">
                <a:solidFill>
                  <a:srgbClr val="373636"/>
                </a:solidFill>
                <a:latin typeface="Flanders Art Sans"/>
              </a:rPr>
              <a:t>LPDC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en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IPDC </a:t>
            </a:r>
            <a:r>
              <a:rPr lang="en-US" sz="1500" dirty="0" err="1">
                <a:solidFill>
                  <a:srgbClr val="373636"/>
                </a:solidFill>
                <a:latin typeface="Flanders Art Sans"/>
              </a:rPr>
              <a:t>zorgen</a:t>
            </a:r>
            <a:r>
              <a:rPr lang="en-US" sz="150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lang="en-US" sz="1500" dirty="0" err="1">
                <a:solidFill>
                  <a:srgbClr val="373636"/>
                </a:solidFill>
                <a:latin typeface="Flanders Art Sans"/>
              </a:rPr>
              <a:t>voor</a:t>
            </a:r>
            <a:r>
              <a:rPr lang="en-US" sz="1500" dirty="0">
                <a:solidFill>
                  <a:srgbClr val="373636"/>
                </a:solidFill>
                <a:latin typeface="Flanders Art Sans"/>
              </a:rPr>
              <a:t> de </a:t>
            </a:r>
            <a:r>
              <a:rPr lang="en-US" sz="1500" dirty="0" err="1">
                <a:solidFill>
                  <a:srgbClr val="373636"/>
                </a:solidFill>
                <a:latin typeface="Flanders Art Sans"/>
              </a:rPr>
              <a:t>informatie</a:t>
            </a:r>
            <a:endParaRPr lang="en-US" sz="1500" b="0" i="0" dirty="0" err="1">
              <a:solidFill>
                <a:srgbClr val="373636"/>
              </a:solidFill>
              <a:latin typeface="Flanders Art Sans"/>
            </a:endParaRP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3191256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919472" y="3090672"/>
            <a:ext cx="3630168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0" i="0">
                <a:latin typeface="Flanders Art Sans"/>
              </a:defRPr>
            </a:pPr>
            <a:r>
              <a:rPr sz="1500" b="0" i="0">
                <a:solidFill>
                  <a:srgbClr val="373636"/>
                </a:solidFill>
                <a:latin typeface="Flanders Art Sans"/>
              </a:rPr>
              <a:t>Lokale besturen winnen tijd en bereik</a:t>
            </a:r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3630168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919472" y="3529584"/>
            <a:ext cx="3630168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0" i="0">
                <a:latin typeface="Flanders Art Sans"/>
              </a:defRPr>
            </a:pPr>
            <a:r>
              <a:rPr sz="1500" b="0" i="0">
                <a:solidFill>
                  <a:srgbClr val="373636"/>
                </a:solidFill>
                <a:latin typeface="Flanders Art Sans"/>
              </a:rPr>
              <a:t>Starten kan met een beperkte, duidelijke aanpak</a:t>
            </a:r>
          </a:p>
        </p:txBody>
      </p:sp>
    </p:spTree>
    <p:extLst>
      <p:ext uri="{BB962C8B-B14F-4D97-AF65-F5344CB8AC3E}">
        <p14:creationId xmlns:p14="http://schemas.microsoft.com/office/powerpoint/2010/main" val="1984190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8AE01-9FBC-6E16-E1A5-F06F4369B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3DB72AFF-7415-EECD-B774-C1C44E379347}"/>
              </a:ext>
            </a:extLst>
          </p:cNvPr>
          <p:cNvSpPr>
            <a:spLocks noGrp="1"/>
          </p:cNvSpPr>
          <p:nvPr/>
        </p:nvSpPr>
        <p:spPr>
          <a:xfrm>
            <a:off x="320040" y="713232"/>
            <a:ext cx="8046720" cy="196596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indent="0" algn="l" defTabSz="914400" rtl="0" eaLnBrk="1" latinLnBrk="0" hangingPunct="1">
              <a:lnSpc>
                <a:spcPts val="8000"/>
              </a:lnSpc>
              <a:spcBef>
                <a:spcPct val="0"/>
              </a:spcBef>
              <a:buNone/>
              <a:defRPr sz="8000" b="0" kern="1200">
                <a:solidFill>
                  <a:schemeClr val="accent3"/>
                </a:solidFill>
                <a:latin typeface="FlandersArtSans-Bold" panose="00000800000000000000" pitchFamily="2" charset="0"/>
                <a:ea typeface="+mj-ea"/>
                <a:cs typeface="+mj-cs"/>
              </a:defRPr>
            </a:lvl1pPr>
          </a:lstStyle>
          <a:p>
            <a:pPr algn="l"/>
            <a:r>
              <a:rPr sz="2500" dirty="0" err="1">
                <a:solidFill>
                  <a:srgbClr val="0F4C81"/>
                </a:solidFill>
                <a:latin typeface="Flanders Art Sans Medium"/>
              </a:rPr>
              <a:t>Onderbescherming</a:t>
            </a:r>
            <a:r>
              <a:rPr sz="25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lang="nl-NL" sz="2500" dirty="0">
                <a:solidFill>
                  <a:srgbClr val="0F4C81"/>
                </a:solidFill>
                <a:latin typeface="Flanders Art Sans Medium"/>
              </a:rPr>
              <a:t>door een gebrek</a:t>
            </a:r>
            <a:r>
              <a:rPr sz="25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2500" dirty="0" err="1">
                <a:solidFill>
                  <a:srgbClr val="0F4C81"/>
                </a:solidFill>
                <a:latin typeface="Flanders Art Sans Medium"/>
              </a:rPr>
              <a:t>aan</a:t>
            </a:r>
            <a:r>
              <a:rPr sz="25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2500" dirty="0" err="1">
                <a:solidFill>
                  <a:srgbClr val="0F4C81"/>
                </a:solidFill>
                <a:latin typeface="Flanders Art Sans Medium"/>
              </a:rPr>
              <a:t>vindbaarheid</a:t>
            </a:r>
            <a:r>
              <a:rPr lang="nl-NL" sz="2500" dirty="0">
                <a:solidFill>
                  <a:srgbClr val="0F4C81"/>
                </a:solidFill>
                <a:latin typeface="Flanders Art Sans Medium"/>
              </a:rPr>
              <a:t>?</a:t>
            </a:r>
            <a:endParaRPr sz="2500" dirty="0">
              <a:solidFill>
                <a:srgbClr val="0F4C81"/>
              </a:solidFill>
              <a:latin typeface="Flanders Art Sans Medium"/>
            </a:endParaRPr>
          </a:p>
        </p:txBody>
      </p:sp>
      <p:sp>
        <p:nvSpPr>
          <p:cNvPr id="19" name="TextBox 2">
            <a:extLst>
              <a:ext uri="{FF2B5EF4-FFF2-40B4-BE49-F238E27FC236}">
                <a16:creationId xmlns:a16="http://schemas.microsoft.com/office/drawing/2014/main" id="{0202F759-1DDE-2384-77B5-8ED078EFE1F1}"/>
              </a:ext>
            </a:extLst>
          </p:cNvPr>
          <p:cNvSpPr txBox="1"/>
          <p:nvPr/>
        </p:nvSpPr>
        <p:spPr>
          <a:xfrm>
            <a:off x="347472" y="320040"/>
            <a:ext cx="3474720" cy="3200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200" b="1" i="0">
                <a:latin typeface="Flanders Art Sans Medium"/>
              </a:defRPr>
            </a:pPr>
            <a:r>
              <a:rPr sz="1200" b="1" i="0">
                <a:solidFill>
                  <a:srgbClr val="E98300"/>
                </a:solidFill>
                <a:latin typeface="Flanders Art Sans Medium"/>
              </a:rPr>
              <a:t>1 / WAAROM</a:t>
            </a:r>
          </a:p>
        </p:txBody>
      </p:sp>
      <p:sp>
        <p:nvSpPr>
          <p:cNvPr id="20" name="TextBox 3">
            <a:extLst>
              <a:ext uri="{FF2B5EF4-FFF2-40B4-BE49-F238E27FC236}">
                <a16:creationId xmlns:a16="http://schemas.microsoft.com/office/drawing/2014/main" id="{C21C4F51-12C1-5091-EEC1-FEECDDFC6958}"/>
              </a:ext>
            </a:extLst>
          </p:cNvPr>
          <p:cNvSpPr txBox="1"/>
          <p:nvPr/>
        </p:nvSpPr>
        <p:spPr>
          <a:xfrm>
            <a:off x="1872003" y="2679192"/>
            <a:ext cx="6583680" cy="5029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500" b="0" i="0">
                <a:latin typeface="Flanders Art Sans"/>
              </a:defRPr>
            </a:pPr>
            <a:r>
              <a:rPr sz="1500" b="0" i="0" dirty="0">
                <a:solidFill>
                  <a:srgbClr val="373636"/>
                </a:solidFill>
                <a:latin typeface="Flanders Art Sans"/>
              </a:rPr>
              <a:t>Zelfs met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sterk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lang="nl-NL" sz="1500" b="0" i="0" dirty="0">
                <a:solidFill>
                  <a:srgbClr val="373636"/>
                </a:solidFill>
                <a:latin typeface="Flanders Art Sans"/>
              </a:rPr>
              <a:t>lokaal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sociaal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beleid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vinden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mensen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hun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rechten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niet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altijd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—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daarom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is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een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overzicht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nodig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2302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125017"/>
            <a:ext cx="8138160" cy="713232"/>
          </a:xfrm>
        </p:spPr>
        <p:txBody>
          <a:bodyPr wrap="square" lIns="0" tIns="0" rIns="0" bIns="0"/>
          <a:lstStyle/>
          <a:p>
            <a:pPr algn="l"/>
            <a:r>
              <a:rPr sz="1900" dirty="0">
                <a:solidFill>
                  <a:srgbClr val="0F4C81"/>
                </a:solidFill>
                <a:latin typeface="Flanders Art Sans Medium"/>
              </a:rPr>
              <a:t>De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kernvaststelling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: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veel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rechten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blijven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onbenut</a:t>
            </a:r>
            <a:endParaRPr sz="1900" dirty="0">
              <a:solidFill>
                <a:srgbClr val="0F4C81"/>
              </a:solidFill>
              <a:latin typeface="Flanders Art Sans Medium"/>
            </a:endParaRPr>
          </a:p>
        </p:txBody>
      </p:sp>
      <p:pic>
        <p:nvPicPr>
          <p:cNvPr id="3" name="Picture 2" descr="Screenshot van een nieuwsartikel over non-take-up van sociale rechten."/>
          <p:cNvPicPr>
            <a:picLocks noChangeAspect="1"/>
          </p:cNvPicPr>
          <p:nvPr/>
        </p:nvPicPr>
        <p:blipFill>
          <a:blip r:embed="rId2"/>
          <a:srcRect t="8486" b="8486"/>
          <a:stretch>
            <a:fillRect/>
          </a:stretch>
        </p:blipFill>
        <p:spPr>
          <a:xfrm>
            <a:off x="5715000" y="1189925"/>
            <a:ext cx="3429000" cy="2057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932688"/>
            <a:ext cx="3977639" cy="1234440"/>
          </a:xfrm>
          <a:prstGeom prst="rect">
            <a:avLst/>
          </a:prstGeom>
          <a:noFill/>
        </p:spPr>
        <p:txBody>
          <a:bodyPr wrap="square" lIns="27432" tIns="18288" rIns="27432" bIns="18288">
            <a:spAutoFit/>
          </a:bodyPr>
          <a:lstStyle/>
          <a:p>
            <a:pPr algn="l"/>
            <a:r>
              <a:rPr sz="2400" b="1" i="0" dirty="0">
                <a:solidFill>
                  <a:srgbClr val="0F4C81"/>
                </a:solidFill>
                <a:latin typeface="Flanders Art Sans Medium"/>
              </a:rPr>
              <a:t>Non-take-up</a:t>
            </a:r>
            <a:r>
              <a:rPr sz="2400" b="0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2400" b="0" i="0" dirty="0" err="1">
                <a:solidFill>
                  <a:srgbClr val="373636"/>
                </a:solidFill>
                <a:latin typeface="Flanders Art Sans Medium"/>
              </a:rPr>
              <a:t>blijft</a:t>
            </a:r>
            <a:r>
              <a:rPr sz="2400" b="0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2400" b="0" i="0" dirty="0" err="1">
                <a:solidFill>
                  <a:srgbClr val="373636"/>
                </a:solidFill>
                <a:latin typeface="Flanders Art Sans Medium"/>
              </a:rPr>
              <a:t>hoog</a:t>
            </a:r>
            <a:r>
              <a:rPr sz="2400" b="0" i="0" dirty="0">
                <a:solidFill>
                  <a:srgbClr val="373636"/>
                </a:solidFill>
                <a:latin typeface="Flanders Art Sans Medium"/>
              </a:rPr>
              <a:t> voor </a:t>
            </a:r>
            <a:r>
              <a:rPr sz="2400" b="0" i="0" dirty="0" err="1">
                <a:solidFill>
                  <a:srgbClr val="373636"/>
                </a:solidFill>
                <a:latin typeface="Flanders Art Sans Medium"/>
              </a:rPr>
              <a:t>verschillende</a:t>
            </a:r>
            <a:r>
              <a:rPr sz="2400" b="0" i="0" dirty="0">
                <a:solidFill>
                  <a:srgbClr val="373636"/>
                </a:solidFill>
                <a:latin typeface="Flanders Art Sans Medium"/>
              </a:rPr>
              <a:t> sociale </a:t>
            </a:r>
            <a:r>
              <a:rPr sz="2400" b="0" i="0" dirty="0" err="1">
                <a:solidFill>
                  <a:srgbClr val="373636"/>
                </a:solidFill>
                <a:latin typeface="Flanders Art Sans Medium"/>
              </a:rPr>
              <a:t>rechten</a:t>
            </a:r>
            <a:r>
              <a:rPr sz="2400" b="0" i="0" dirty="0">
                <a:solidFill>
                  <a:srgbClr val="373636"/>
                </a:solidFill>
                <a:latin typeface="Flanders Art Sans Medium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24324" y="1810107"/>
            <a:ext cx="4069080" cy="714042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100" b="0" i="0" dirty="0">
                <a:solidFill>
                  <a:srgbClr val="373636"/>
                </a:solidFill>
                <a:latin typeface="Flanders Art Sans"/>
              </a:rPr>
              <a:t>Het TAKE-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onderzoek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lang="nl-NL" sz="1100" b="0" i="0" dirty="0">
                <a:solidFill>
                  <a:srgbClr val="373636"/>
                </a:solidFill>
                <a:latin typeface="Flanders Art Sans"/>
              </a:rPr>
              <a:t>(rapportering in 2022)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bevestigde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al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dat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kwetsbare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groepen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niet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alle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rechten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opnemen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waarop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ze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mogelijk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aanspraak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maken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. De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onderbescherming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blijft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daardoor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een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structureel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100" b="0" i="0" dirty="0" err="1">
                <a:solidFill>
                  <a:srgbClr val="373636"/>
                </a:solidFill>
                <a:latin typeface="Flanders Art Sans"/>
              </a:rPr>
              <a:t>aandachtspunt</a:t>
            </a:r>
            <a:r>
              <a:rPr sz="1100" b="0" i="0" dirty="0">
                <a:solidFill>
                  <a:srgbClr val="373636"/>
                </a:solidFill>
                <a:latin typeface="Flanders Art Sans"/>
              </a:rPr>
              <a:t>.</a:t>
            </a:r>
          </a:p>
        </p:txBody>
      </p:sp>
      <p:sp>
        <p:nvSpPr>
          <p:cNvPr id="6" name="Rectangl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14502" y="3978973"/>
            <a:ext cx="73152" cy="658368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698570" y="4028592"/>
            <a:ext cx="4389120" cy="7772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800" b="0" i="0">
                <a:latin typeface="Flanders Art Sans Medium"/>
              </a:defRPr>
            </a:pPr>
            <a:r>
              <a:rPr sz="1800" b="0" i="0" dirty="0">
                <a:solidFill>
                  <a:srgbClr val="0F4C81"/>
                </a:solidFill>
                <a:latin typeface="Flanders Art Sans Medium"/>
              </a:rPr>
              <a:t>“Een </a:t>
            </a:r>
            <a:r>
              <a:rPr sz="1800" b="0" i="0" dirty="0" err="1">
                <a:solidFill>
                  <a:srgbClr val="0F4C81"/>
                </a:solidFill>
                <a:latin typeface="Flanders Art Sans Medium"/>
              </a:rPr>
              <a:t>recht</a:t>
            </a:r>
            <a:r>
              <a:rPr sz="1800" b="0" i="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800" b="0" i="0" dirty="0" err="1">
                <a:solidFill>
                  <a:srgbClr val="0F4C81"/>
                </a:solidFill>
                <a:latin typeface="Flanders Art Sans Medium"/>
              </a:rPr>
              <a:t>dat</a:t>
            </a:r>
            <a:r>
              <a:rPr sz="1800" b="0" i="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800" b="0" i="0" dirty="0" err="1">
                <a:solidFill>
                  <a:srgbClr val="0F4C81"/>
                </a:solidFill>
                <a:latin typeface="Flanders Art Sans Medium"/>
              </a:rPr>
              <a:t>niet</a:t>
            </a:r>
            <a:r>
              <a:rPr sz="1800" b="0" i="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800" b="0" i="0" dirty="0" err="1">
                <a:solidFill>
                  <a:srgbClr val="0F4C81"/>
                </a:solidFill>
                <a:latin typeface="Flanders Art Sans Medium"/>
              </a:rPr>
              <a:t>gekend</a:t>
            </a:r>
            <a:r>
              <a:rPr sz="1800" b="0" i="0" dirty="0">
                <a:solidFill>
                  <a:srgbClr val="0F4C81"/>
                </a:solidFill>
                <a:latin typeface="Flanders Art Sans Medium"/>
              </a:rPr>
              <a:t> is, </a:t>
            </a:r>
            <a:r>
              <a:rPr sz="1800" b="0" i="0" dirty="0" err="1">
                <a:solidFill>
                  <a:srgbClr val="0F4C81"/>
                </a:solidFill>
                <a:latin typeface="Flanders Art Sans Medium"/>
              </a:rPr>
              <a:t>wordt</a:t>
            </a:r>
            <a:r>
              <a:rPr sz="1800" b="0" i="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800" b="0" i="0" dirty="0" err="1">
                <a:solidFill>
                  <a:srgbClr val="0F4C81"/>
                </a:solidFill>
                <a:latin typeface="Flanders Art Sans Medium"/>
              </a:rPr>
              <a:t>zelden</a:t>
            </a:r>
            <a:r>
              <a:rPr sz="1800" b="0" i="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800" b="0" i="0" dirty="0" err="1">
                <a:solidFill>
                  <a:srgbClr val="0F4C81"/>
                </a:solidFill>
                <a:latin typeface="Flanders Art Sans Medium"/>
              </a:rPr>
              <a:t>aangevraagd</a:t>
            </a:r>
            <a:r>
              <a:rPr sz="1800" b="0" i="0" dirty="0">
                <a:solidFill>
                  <a:srgbClr val="0F4C81"/>
                </a:solidFill>
                <a:latin typeface="Flanders Art Sans Medium"/>
              </a:rPr>
              <a:t>.”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1C1462FC-2D4D-B3EF-8F24-C77956974DAF}"/>
              </a:ext>
            </a:extLst>
          </p:cNvPr>
          <p:cNvSpPr txBox="1"/>
          <p:nvPr/>
        </p:nvSpPr>
        <p:spPr>
          <a:xfrm>
            <a:off x="924324" y="2781965"/>
            <a:ext cx="4069080" cy="544765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lang="nl-NL" sz="1100" b="0" i="0" dirty="0">
                <a:solidFill>
                  <a:srgbClr val="373636"/>
                </a:solidFill>
                <a:latin typeface="Flanders Art Sans"/>
              </a:rPr>
              <a:t>Herbevestiging resultaten : Onderzoek POD MI i.s.m. HIVA-KU Leuven en CIRTES-UC </a:t>
            </a:r>
            <a:r>
              <a:rPr lang="nl-NL" sz="1100" b="0" i="0" dirty="0" err="1">
                <a:solidFill>
                  <a:srgbClr val="373636"/>
                </a:solidFill>
                <a:latin typeface="Flanders Art Sans"/>
              </a:rPr>
              <a:t>Louvain</a:t>
            </a:r>
            <a:r>
              <a:rPr lang="nl-NL" sz="1100" b="0" i="0" dirty="0">
                <a:solidFill>
                  <a:srgbClr val="373636"/>
                </a:solidFill>
                <a:latin typeface="Flanders Art Sans"/>
              </a:rPr>
              <a:t> (2023-2024): non- take up leefloon blijft gelijkaardig aan eerder onderzoek (46%)</a:t>
            </a:r>
          </a:p>
        </p:txBody>
      </p:sp>
      <p:sp>
        <p:nvSpPr>
          <p:cNvPr id="10" name="Pijl: gekromd rechts 9">
            <a:extLst>
              <a:ext uri="{FF2B5EF4-FFF2-40B4-BE49-F238E27FC236}">
                <a16:creationId xmlns:a16="http://schemas.microsoft.com/office/drawing/2014/main" id="{3B243804-9992-CABA-0144-76C4EDE66988}"/>
              </a:ext>
            </a:extLst>
          </p:cNvPr>
          <p:cNvSpPr/>
          <p:nvPr/>
        </p:nvSpPr>
        <p:spPr>
          <a:xfrm rot="19667499">
            <a:off x="687572" y="1743740"/>
            <a:ext cx="155944" cy="423388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  <p:sp>
        <p:nvSpPr>
          <p:cNvPr id="11" name="Pijl: gekromd rechts 10">
            <a:extLst>
              <a:ext uri="{FF2B5EF4-FFF2-40B4-BE49-F238E27FC236}">
                <a16:creationId xmlns:a16="http://schemas.microsoft.com/office/drawing/2014/main" id="{8DC7B5CB-EA80-B5EB-6DF0-3149DB0A0A95}"/>
              </a:ext>
            </a:extLst>
          </p:cNvPr>
          <p:cNvSpPr/>
          <p:nvPr/>
        </p:nvSpPr>
        <p:spPr>
          <a:xfrm rot="19667499">
            <a:off x="687571" y="2628335"/>
            <a:ext cx="155944" cy="423388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7" y="393192"/>
            <a:ext cx="8138160" cy="713232"/>
          </a:xfrm>
        </p:spPr>
        <p:txBody>
          <a:bodyPr wrap="square" lIns="0" tIns="0" rIns="0" bIns="0"/>
          <a:lstStyle/>
          <a:p>
            <a:pPr algn="l"/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Waarom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rechten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in de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praktijk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gemist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worden</a:t>
            </a:r>
            <a:r>
              <a:rPr lang="en-US" sz="1900" dirty="0">
                <a:solidFill>
                  <a:srgbClr val="0F4C81"/>
                </a:solidFill>
                <a:latin typeface="Flanders Art Sans Medium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1298448"/>
            <a:ext cx="3749039" cy="3291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800" b="1" i="0">
                <a:latin typeface="Flanders Art Sans Medium"/>
              </a:defRPr>
            </a:pPr>
            <a:r>
              <a:rPr sz="1800" b="1" i="0">
                <a:solidFill>
                  <a:srgbClr val="0F4C81"/>
                </a:solidFill>
                <a:latin typeface="Flanders Art Sans Medium"/>
              </a:rPr>
              <a:t>Drempels bij de aanvraag</a:t>
            </a:r>
          </a:p>
        </p:txBody>
      </p:sp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360" y="1911095"/>
            <a:ext cx="64008" cy="64008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58952" y="1810512"/>
            <a:ext cx="3630168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0" i="0">
                <a:latin typeface="Flanders Art Sans"/>
              </a:defRPr>
            </a:pPr>
            <a:r>
              <a:rPr sz="1500" b="0" i="0">
                <a:solidFill>
                  <a:srgbClr val="373636"/>
                </a:solidFill>
                <a:latin typeface="Flanders Art Sans"/>
              </a:rPr>
              <a:t>Ingewikkelde aanvraagprocedures</a:t>
            </a:r>
          </a:p>
        </p:txBody>
      </p:sp>
      <p:sp>
        <p:nvSpPr>
          <p:cNvPr id="6" name="Rectangl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360" y="2386584"/>
            <a:ext cx="64008" cy="64008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58952" y="2286000"/>
            <a:ext cx="3630168" cy="49859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0" i="0">
                <a:latin typeface="Flanders Art Sans"/>
              </a:defRPr>
            </a:pP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Onduidelijke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criteria —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soms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verschillend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per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recht</a:t>
            </a:r>
            <a:endParaRPr lang="en-US" sz="1500" b="0" i="0" dirty="0" err="1">
              <a:solidFill>
                <a:srgbClr val="373636"/>
              </a:solidFill>
              <a:highlight>
                <a:srgbClr val="FFFF00"/>
              </a:highlight>
              <a:latin typeface="Flanders Art Sans"/>
            </a:endParaRPr>
          </a:p>
        </p:txBody>
      </p:sp>
      <p:sp>
        <p:nvSpPr>
          <p:cNvPr id="8" name="Rectangl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360" y="2862072"/>
            <a:ext cx="64008" cy="64008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58952" y="2761488"/>
            <a:ext cx="3630168" cy="49859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>
              <a:defRPr sz="1500" b="0" i="0">
                <a:latin typeface="Flanders Art Sans"/>
              </a:defRPr>
            </a:pPr>
            <a:r>
              <a:rPr lang="en-US" sz="1500" dirty="0" err="1">
                <a:solidFill>
                  <a:srgbClr val="373636"/>
                </a:solidFill>
                <a:latin typeface="Flanders Art Sans"/>
              </a:rPr>
              <a:t>Moeite</a:t>
            </a:r>
            <a:r>
              <a:rPr lang="en-US" sz="1500" dirty="0">
                <a:solidFill>
                  <a:srgbClr val="373636"/>
                </a:solidFill>
                <a:latin typeface="Flanders Art Sans"/>
              </a:rPr>
              <a:t> om </a:t>
            </a:r>
            <a:r>
              <a:rPr lang="en-US" sz="1500" dirty="0" err="1">
                <a:solidFill>
                  <a:srgbClr val="373636"/>
                </a:solidFill>
                <a:latin typeface="Flanders Art Sans"/>
              </a:rPr>
              <a:t>aan</a:t>
            </a:r>
            <a:r>
              <a:rPr lang="en-US" sz="150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lang="en-US" sz="1500" dirty="0" err="1">
                <a:solidFill>
                  <a:srgbClr val="373636"/>
                </a:solidFill>
                <a:latin typeface="Flanders Art Sans"/>
              </a:rPr>
              <a:t>te</a:t>
            </a:r>
            <a:r>
              <a:rPr lang="en-US" sz="150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lang="en-US" sz="1500" dirty="0" err="1">
                <a:solidFill>
                  <a:srgbClr val="373636"/>
                </a:solidFill>
                <a:latin typeface="Flanders Art Sans"/>
              </a:rPr>
              <a:t>vragen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voelt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groter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dan het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mogelijke</a:t>
            </a:r>
            <a:r>
              <a:rPr sz="15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latin typeface="Flanders Art Sans"/>
              </a:rPr>
              <a:t>voordeel</a:t>
            </a:r>
            <a:endParaRPr lang="en-US" sz="1500" b="0" i="0" dirty="0" err="1">
              <a:solidFill>
                <a:srgbClr val="373636"/>
              </a:solidFill>
              <a:latin typeface="Flanders Art Sans"/>
            </a:endParaRPr>
          </a:p>
        </p:txBody>
      </p:sp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360" y="3337560"/>
            <a:ext cx="64008" cy="64008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58952" y="3236976"/>
            <a:ext cx="3630168" cy="310896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0" i="0">
                <a:latin typeface="Flanders Art Sans"/>
              </a:defRPr>
            </a:pPr>
            <a:r>
              <a:rPr sz="1500" b="0" i="0">
                <a:solidFill>
                  <a:srgbClr val="373636"/>
                </a:solidFill>
                <a:latin typeface="Flanders Art Sans"/>
              </a:rPr>
              <a:t>Rechthebbenden zijn niet altijd gekend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00016" y="1298448"/>
            <a:ext cx="3749039" cy="3291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800" b="1" i="0">
                <a:latin typeface="Flanders Art Sans Medium"/>
              </a:defRPr>
            </a:pPr>
            <a:r>
              <a:rPr sz="1800" b="1" i="0">
                <a:solidFill>
                  <a:srgbClr val="0F4C81"/>
                </a:solidFill>
                <a:latin typeface="Flanders Art Sans Medium"/>
              </a:rPr>
              <a:t>Drempels bij de informatie</a:t>
            </a:r>
          </a:p>
        </p:txBody>
      </p:sp>
      <p:sp>
        <p:nvSpPr>
          <p:cNvPr id="13" name="Rectangl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27448" y="1911095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892040" y="1810512"/>
            <a:ext cx="3630168" cy="49859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0" i="0">
                <a:latin typeface="Flanders Art Sans"/>
              </a:defRPr>
            </a:pP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Overzicht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ontbreekt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over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bestuursniveaus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heen</a:t>
            </a:r>
            <a:endParaRPr lang="en-US" sz="1500" b="0" i="0" dirty="0" err="1">
              <a:solidFill>
                <a:srgbClr val="373636"/>
              </a:solidFill>
              <a:highlight>
                <a:srgbClr val="FFFF00"/>
              </a:highlight>
              <a:latin typeface="Flanders Art Sans"/>
            </a:endParaRPr>
          </a:p>
        </p:txBody>
      </p:sp>
      <p:sp>
        <p:nvSpPr>
          <p:cNvPr id="15" name="Rectangl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27448" y="2386584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892040" y="2286000"/>
            <a:ext cx="3630168" cy="49859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0" i="0">
                <a:latin typeface="Flanders Art Sans"/>
              </a:defRPr>
            </a:pP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Hulpverleners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vallen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terug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op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rechten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die ze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kennen</a:t>
            </a:r>
            <a:endParaRPr lang="en-US" sz="1500" b="0" i="0" dirty="0" err="1">
              <a:solidFill>
                <a:srgbClr val="373636"/>
              </a:solidFill>
              <a:highlight>
                <a:srgbClr val="FFFF00"/>
              </a:highlight>
              <a:latin typeface="Flanders Art Sans"/>
            </a:endParaRPr>
          </a:p>
        </p:txBody>
      </p:sp>
      <p:sp>
        <p:nvSpPr>
          <p:cNvPr id="17" name="Rectangl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27448" y="2862072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892040" y="2772374"/>
            <a:ext cx="3630168" cy="49859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0" i="0">
                <a:latin typeface="Flanders Art Sans"/>
              </a:defRPr>
            </a:pP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Lokale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verschillen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maken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informatie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snel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verouderd</a:t>
            </a:r>
            <a:endParaRPr lang="en-US" sz="1500" b="0" i="0" dirty="0" err="1">
              <a:solidFill>
                <a:srgbClr val="373636"/>
              </a:solidFill>
              <a:highlight>
                <a:srgbClr val="FFFF00"/>
              </a:highlight>
              <a:latin typeface="Flanders Art Sans"/>
            </a:endParaRPr>
          </a:p>
        </p:txBody>
      </p:sp>
      <p:sp>
        <p:nvSpPr>
          <p:cNvPr id="19" name="Rectangl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27448" y="3337560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892040" y="3236976"/>
            <a:ext cx="3630168" cy="498598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0" i="0">
                <a:latin typeface="Flanders Art Sans"/>
              </a:defRPr>
            </a:pP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Ongekende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rechten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leiden</a:t>
            </a:r>
            <a:r>
              <a:rPr sz="1500" b="0" i="0" dirty="0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 tot </a:t>
            </a:r>
            <a:r>
              <a:rPr sz="1500" b="0" i="0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"/>
              </a:rPr>
              <a:t>onderbescherming</a:t>
            </a:r>
            <a:endParaRPr lang="en-US" sz="1500" b="0" i="0">
              <a:solidFill>
                <a:srgbClr val="373636"/>
              </a:solidFill>
              <a:highlight>
                <a:srgbClr val="FFFF00"/>
              </a:highlight>
              <a:latin typeface="Flanders Art Sans"/>
            </a:endParaRPr>
          </a:p>
        </p:txBody>
      </p:sp>
      <p:sp>
        <p:nvSpPr>
          <p:cNvPr id="21" name="Rectangl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7814" y="3756660"/>
            <a:ext cx="8028431" cy="50292"/>
          </a:xfrm>
          <a:prstGeom prst="rect">
            <a:avLst/>
          </a:prstGeom>
          <a:solidFill>
            <a:srgbClr val="80B6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05028" y="3946289"/>
            <a:ext cx="7973568" cy="960263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1" i="0">
                <a:latin typeface="Flanders Art Sans Medium"/>
              </a:defRPr>
            </a:pP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Conclusie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: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een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sterk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sociaal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beleid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heeft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pas impact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als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de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juiste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rechten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ook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vindbaar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en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en-US" sz="1500" b="1" dirty="0" err="1">
                <a:solidFill>
                  <a:srgbClr val="373636"/>
                </a:solidFill>
                <a:latin typeface="Flanders Art Sans Medium"/>
              </a:rPr>
              <a:t>begrijpbaar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sz="1500" b="1" i="0" dirty="0" err="1">
                <a:solidFill>
                  <a:srgbClr val="373636"/>
                </a:solidFill>
                <a:latin typeface="Flanders Art Sans Medium"/>
              </a:rPr>
              <a:t>zijn</a:t>
            </a:r>
            <a:r>
              <a:rPr sz="1500" b="1" i="0" dirty="0">
                <a:solidFill>
                  <a:srgbClr val="373636"/>
                </a:solidFill>
                <a:latin typeface="Flanders Art Sans Medium"/>
              </a:rPr>
              <a:t>.</a:t>
            </a:r>
          </a:p>
          <a:p>
            <a:pPr>
              <a:defRPr sz="1500" b="1" i="0">
                <a:latin typeface="Flanders Art Sans Medium"/>
              </a:defRPr>
            </a:pPr>
            <a:endParaRPr lang="en-US" sz="1500" b="1" dirty="0">
              <a:solidFill>
                <a:srgbClr val="373636"/>
              </a:solidFill>
              <a:latin typeface="Flanders Art Sans Medium"/>
            </a:endParaRPr>
          </a:p>
          <a:p>
            <a:pPr>
              <a:defRPr sz="1500" b="1" i="0">
                <a:latin typeface="Flanders Art Sans Medium"/>
              </a:defRPr>
            </a:pPr>
            <a:r>
              <a:rPr lang="en-US" sz="1500" b="1" dirty="0" err="1">
                <a:solidFill>
                  <a:srgbClr val="373636"/>
                </a:solidFill>
                <a:latin typeface="Flanders Art Sans Medium"/>
              </a:rPr>
              <a:t>Rechtenverkenner</a:t>
            </a:r>
            <a:r>
              <a:rPr lang="en-US" sz="1500" b="1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en-US" sz="1500" b="1" dirty="0" err="1">
                <a:solidFill>
                  <a:srgbClr val="373636"/>
                </a:solidFill>
                <a:latin typeface="Flanders Art Sans Medium"/>
              </a:rPr>
              <a:t>alleen</a:t>
            </a:r>
            <a:r>
              <a:rPr lang="en-US" sz="1500" b="1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en-US" sz="1500" b="1" dirty="0" err="1">
                <a:solidFill>
                  <a:srgbClr val="373636"/>
                </a:solidFill>
                <a:latin typeface="Flanders Art Sans Medium"/>
              </a:rPr>
              <a:t>kan</a:t>
            </a:r>
            <a:r>
              <a:rPr lang="en-US" sz="1500" b="1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en-US" sz="1500" b="1" dirty="0" err="1">
                <a:solidFill>
                  <a:srgbClr val="373636"/>
                </a:solidFill>
                <a:latin typeface="Flanders Art Sans Medium"/>
              </a:rPr>
              <a:t>niet</a:t>
            </a:r>
            <a:r>
              <a:rPr lang="en-US" sz="1500" b="1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en-US" sz="1500" b="1" dirty="0" err="1">
                <a:solidFill>
                  <a:srgbClr val="373636"/>
                </a:solidFill>
                <a:latin typeface="Flanders Art Sans Medium"/>
              </a:rPr>
              <a:t>alles</a:t>
            </a:r>
            <a:r>
              <a:rPr lang="en-US" sz="1500" b="1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en-US" sz="1500" b="1" dirty="0" err="1">
                <a:solidFill>
                  <a:srgbClr val="373636"/>
                </a:solidFill>
                <a:latin typeface="Flanders Art Sans Medium"/>
              </a:rPr>
              <a:t>oplossen</a:t>
            </a:r>
            <a:r>
              <a:rPr lang="en-US" sz="1500" b="1" dirty="0">
                <a:solidFill>
                  <a:srgbClr val="373636"/>
                </a:solidFill>
                <a:latin typeface="Flanders Art Sans Medium"/>
              </a:rPr>
              <a:t>, maar </a:t>
            </a:r>
            <a:r>
              <a:rPr lang="en-US" sz="1500" b="1" dirty="0" err="1">
                <a:solidFill>
                  <a:srgbClr val="373636"/>
                </a:solidFill>
                <a:latin typeface="Flanders Art Sans Medium"/>
              </a:rPr>
              <a:t>biedt</a:t>
            </a:r>
            <a:r>
              <a:rPr lang="en-US" sz="1500" b="1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en-US" sz="1500" b="1" dirty="0" err="1">
                <a:solidFill>
                  <a:srgbClr val="373636"/>
                </a:solidFill>
                <a:latin typeface="Flanders Art Sans Medium"/>
              </a:rPr>
              <a:t>wel</a:t>
            </a:r>
            <a:r>
              <a:rPr lang="en-US" sz="1500" b="1" dirty="0">
                <a:solidFill>
                  <a:srgbClr val="373636"/>
                </a:solidFill>
                <a:latin typeface="Flanders Art Sans Medium"/>
              </a:rPr>
              <a:t> </a:t>
            </a:r>
            <a:r>
              <a:rPr lang="en-US" sz="1500" b="1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 Medium"/>
              </a:rPr>
              <a:t>een</a:t>
            </a:r>
            <a:r>
              <a:rPr lang="en-US" sz="1500" b="1" dirty="0">
                <a:solidFill>
                  <a:srgbClr val="373636"/>
                </a:solidFill>
                <a:highlight>
                  <a:srgbClr val="FFFF00"/>
                </a:highlight>
                <a:latin typeface="Flanders Art Sans Medium"/>
              </a:rPr>
              <a:t> </a:t>
            </a:r>
            <a:r>
              <a:rPr lang="en-US" sz="1500" b="1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 Medium"/>
              </a:rPr>
              <a:t>stukje</a:t>
            </a:r>
            <a:r>
              <a:rPr lang="en-US" sz="1500" b="1" dirty="0">
                <a:solidFill>
                  <a:srgbClr val="373636"/>
                </a:solidFill>
                <a:highlight>
                  <a:srgbClr val="FFFF00"/>
                </a:highlight>
                <a:latin typeface="Flanders Art Sans Medium"/>
              </a:rPr>
              <a:t> van de </a:t>
            </a:r>
            <a:r>
              <a:rPr lang="en-US" sz="1500" b="1" dirty="0" err="1">
                <a:solidFill>
                  <a:srgbClr val="373636"/>
                </a:solidFill>
                <a:highlight>
                  <a:srgbClr val="FFFF00"/>
                </a:highlight>
                <a:latin typeface="Flanders Art Sans Medium"/>
              </a:rPr>
              <a:t>oplossing</a:t>
            </a:r>
            <a:r>
              <a:rPr lang="en-US" sz="1500" b="1" dirty="0">
                <a:solidFill>
                  <a:srgbClr val="373636"/>
                </a:solidFill>
                <a:latin typeface="Flanders Art Sans Medium"/>
              </a:rPr>
              <a:t>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3820716"/>
            <a:ext cx="8138160" cy="713232"/>
          </a:xfrm>
        </p:spPr>
        <p:txBody>
          <a:bodyPr wrap="square" lIns="0" tIns="0" rIns="0" bIns="0"/>
          <a:lstStyle/>
          <a:p>
            <a:pPr algn="l">
              <a:lnSpc>
                <a:spcPct val="150000"/>
              </a:lnSpc>
            </a:pPr>
            <a:r>
              <a:rPr sz="1900" dirty="0">
                <a:solidFill>
                  <a:srgbClr val="0F4C81"/>
                </a:solidFill>
                <a:latin typeface="Flanders Art Sans Medium"/>
              </a:rPr>
              <a:t>Geen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enkele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professional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kan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het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volledige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landschap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alleen</a:t>
            </a:r>
            <a:r>
              <a:rPr sz="19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1900" dirty="0" err="1">
                <a:solidFill>
                  <a:srgbClr val="0F4C81"/>
                </a:solidFill>
                <a:latin typeface="Flanders Art Sans Medium"/>
              </a:rPr>
              <a:t>overzien</a:t>
            </a:r>
            <a:r>
              <a:rPr lang="nl-NL" sz="1900" dirty="0">
                <a:solidFill>
                  <a:srgbClr val="0F4C81"/>
                </a:solidFill>
                <a:latin typeface="Flanders Art Sans Medium"/>
              </a:rPr>
              <a:t> en bijhouden. </a:t>
            </a:r>
            <a:endParaRPr sz="1900" dirty="0">
              <a:solidFill>
                <a:srgbClr val="0F4C81"/>
              </a:solidFill>
              <a:latin typeface="Flanders Art Sans Medium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080" y="1481328"/>
            <a:ext cx="2423160" cy="6858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3600" b="1" i="0">
                <a:latin typeface="Flanders Art Sans Medium"/>
              </a:defRPr>
            </a:pPr>
            <a:r>
              <a:rPr sz="3600" b="1" i="0">
                <a:solidFill>
                  <a:srgbClr val="0F4C81"/>
                </a:solidFill>
                <a:latin typeface="Flanders Art Sans Medium"/>
              </a:rPr>
              <a:t>+100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176272"/>
            <a:ext cx="2423160" cy="4114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1" i="0">
                <a:latin typeface="Flanders Art Sans Medium"/>
              </a:defRPr>
            </a:pPr>
            <a:r>
              <a:rPr sz="1500" b="1" i="0">
                <a:solidFill>
                  <a:srgbClr val="373636"/>
                </a:solidFill>
                <a:latin typeface="Flanders Art Sans Medium"/>
              </a:rPr>
              <a:t>Vlaamse rechten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596896"/>
            <a:ext cx="2423160" cy="4678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>
                <a:solidFill>
                  <a:srgbClr val="6B6B6B"/>
                </a:solidFill>
                <a:latin typeface="Flanders Art Sans"/>
              </a:rPr>
              <a:t>Vlaamse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overheid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bevoegd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en</a:t>
            </a:r>
            <a:r>
              <a:rPr lang="nl-NL" sz="1400" b="0" i="0" dirty="0">
                <a:solidFill>
                  <a:srgbClr val="6B6B6B"/>
                </a:solidFill>
                <a:latin typeface="Flanders Art Sans"/>
              </a:rPr>
              <a:t>/of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uitvoerend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.</a:t>
            </a:r>
          </a:p>
        </p:txBody>
      </p:sp>
      <p:sp>
        <p:nvSpPr>
          <p:cNvPr id="6" name="Rectangl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3602736"/>
            <a:ext cx="1575054" cy="36576"/>
          </a:xfrm>
          <a:prstGeom prst="rect">
            <a:avLst/>
          </a:prstGeom>
          <a:solidFill>
            <a:srgbClr val="0F4C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383280" y="1481328"/>
            <a:ext cx="2423160" cy="590931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3600" b="1" i="0">
                <a:latin typeface="Flanders Art Sans Medium"/>
              </a:defRPr>
            </a:pPr>
            <a:r>
              <a:rPr sz="3600" b="1" i="0" dirty="0">
                <a:solidFill>
                  <a:srgbClr val="0E6DA7"/>
                </a:solidFill>
                <a:latin typeface="Flanders Art Sans Medium"/>
              </a:rPr>
              <a:t>+</a:t>
            </a:r>
            <a:r>
              <a:rPr lang="nl-NL" sz="3600" b="1" i="0" dirty="0">
                <a:solidFill>
                  <a:srgbClr val="0E6DA7"/>
                </a:solidFill>
                <a:latin typeface="Flanders Art Sans Medium"/>
              </a:rPr>
              <a:t>100</a:t>
            </a:r>
            <a:endParaRPr sz="3600" b="1" i="0" dirty="0">
              <a:solidFill>
                <a:srgbClr val="0E6DA7"/>
              </a:solidFill>
              <a:latin typeface="Flanders Art Sans Medium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83280" y="2176272"/>
            <a:ext cx="2423160" cy="4114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1" i="0">
                <a:latin typeface="Flanders Art Sans Medium"/>
              </a:defRPr>
            </a:pPr>
            <a:r>
              <a:rPr sz="1500" b="1" i="0">
                <a:solidFill>
                  <a:srgbClr val="373636"/>
                </a:solidFill>
                <a:latin typeface="Flanders Art Sans Medium"/>
              </a:rPr>
              <a:t>Federale rechten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83280" y="2596896"/>
            <a:ext cx="2423160" cy="4678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>
                <a:solidFill>
                  <a:srgbClr val="6B6B6B"/>
                </a:solidFill>
                <a:latin typeface="Flanders Art Sans"/>
              </a:rPr>
              <a:t>Federale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overheid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bevoegd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en</a:t>
            </a:r>
            <a:r>
              <a:rPr lang="nl-NL" sz="1400" b="0" i="0" dirty="0">
                <a:solidFill>
                  <a:srgbClr val="6B6B6B"/>
                </a:solidFill>
                <a:latin typeface="Flanders Art Sans"/>
              </a:rPr>
              <a:t>/of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uitvoerend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.</a:t>
            </a:r>
          </a:p>
        </p:txBody>
      </p:sp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3280" y="3602736"/>
            <a:ext cx="1575054" cy="36576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172200" y="1481328"/>
            <a:ext cx="2423160" cy="590931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3600" b="1" i="0">
                <a:latin typeface="Flanders Art Sans Medium"/>
              </a:defRPr>
            </a:pPr>
            <a:r>
              <a:rPr lang="nl-NL" sz="3600" b="1" i="0" dirty="0">
                <a:solidFill>
                  <a:srgbClr val="E98300"/>
                </a:solidFill>
                <a:latin typeface="Flanders Art Sans Medium"/>
              </a:rPr>
              <a:t>10-tallen</a:t>
            </a:r>
            <a:endParaRPr sz="3600" b="1" i="0" dirty="0">
              <a:solidFill>
                <a:srgbClr val="E98300"/>
              </a:solidFill>
              <a:latin typeface="Flanders Art Sans Medium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72200" y="2176272"/>
            <a:ext cx="2423160" cy="4114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500" b="1" i="0">
                <a:latin typeface="Flanders Art Sans Medium"/>
              </a:defRPr>
            </a:pPr>
            <a:r>
              <a:rPr sz="1500" b="1" i="0">
                <a:solidFill>
                  <a:srgbClr val="373636"/>
                </a:solidFill>
                <a:latin typeface="Flanders Art Sans Medium"/>
              </a:rPr>
              <a:t>Lokale rechten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72200" y="2596896"/>
            <a:ext cx="2423160" cy="8686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>
                <a:solidFill>
                  <a:srgbClr val="6B6B6B"/>
                </a:solidFill>
                <a:latin typeface="Flanders Art Sans"/>
              </a:rPr>
              <a:t>Per lokaal bestuur tientallen rechten.</a:t>
            </a: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72200" y="3602736"/>
            <a:ext cx="1575054" cy="36576"/>
          </a:xfrm>
          <a:prstGeom prst="rect">
            <a:avLst/>
          </a:prstGeom>
          <a:solidFill>
            <a:srgbClr val="E98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E19CF-6C15-95C1-57D2-DE09B444F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2A7D8-92BE-AEB4-B406-A51451627622}"/>
              </a:ext>
            </a:extLst>
          </p:cNvPr>
          <p:cNvSpPr>
            <a:spLocks noGrp="1"/>
          </p:cNvSpPr>
          <p:nvPr/>
        </p:nvSpPr>
        <p:spPr>
          <a:xfrm>
            <a:off x="347472" y="861060"/>
            <a:ext cx="8046720" cy="196596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indent="0" algn="l" defTabSz="914400" rtl="0" eaLnBrk="1" latinLnBrk="0" hangingPunct="1">
              <a:lnSpc>
                <a:spcPts val="8000"/>
              </a:lnSpc>
              <a:spcBef>
                <a:spcPct val="0"/>
              </a:spcBef>
              <a:buNone/>
              <a:defRPr sz="8000" b="0" kern="1200">
                <a:solidFill>
                  <a:schemeClr val="accent3"/>
                </a:solidFill>
                <a:latin typeface="FlandersArtSans-Bold" panose="00000800000000000000" pitchFamily="2" charset="0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nl-NL" sz="2500" dirty="0">
                <a:solidFill>
                  <a:srgbClr val="0F4C81"/>
                </a:solidFill>
                <a:latin typeface="Flanders Art Sans Medium"/>
              </a:rPr>
              <a:t>Op www.r</a:t>
            </a:r>
            <a:r>
              <a:rPr sz="2500" dirty="0" err="1">
                <a:solidFill>
                  <a:srgbClr val="0F4C81"/>
                </a:solidFill>
                <a:latin typeface="Flanders Art Sans Medium"/>
              </a:rPr>
              <a:t>echtenverkenner</a:t>
            </a:r>
            <a:r>
              <a:rPr lang="nl-NL" sz="2500" dirty="0">
                <a:solidFill>
                  <a:srgbClr val="0F4C81"/>
                </a:solidFill>
                <a:latin typeface="Flanders Art Sans Medium"/>
              </a:rPr>
              <a:t>.</a:t>
            </a:r>
            <a:r>
              <a:rPr lang="nl-NL" sz="2500" dirty="0" err="1">
                <a:solidFill>
                  <a:srgbClr val="0F4C81"/>
                </a:solidFill>
                <a:latin typeface="Flanders Art Sans Medium"/>
              </a:rPr>
              <a:t>be</a:t>
            </a:r>
            <a:r>
              <a:rPr sz="250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lang="nl-NL" sz="2500" dirty="0">
                <a:solidFill>
                  <a:srgbClr val="0F4C81"/>
                </a:solidFill>
                <a:latin typeface="Flanders Art Sans Medium"/>
              </a:rPr>
              <a:t>vind je het meest volledige en actuele overzicht van sociale rechten. </a:t>
            </a:r>
            <a:br>
              <a:rPr lang="nl-NL" sz="2500" dirty="0">
                <a:solidFill>
                  <a:srgbClr val="0F4C81"/>
                </a:solidFill>
                <a:latin typeface="Flanders Art Sans Medium"/>
              </a:rPr>
            </a:br>
            <a:r>
              <a:rPr lang="nl-NL" sz="2500" dirty="0">
                <a:solidFill>
                  <a:srgbClr val="0F4C81"/>
                </a:solidFill>
                <a:latin typeface="Flanders Art Sans Medium"/>
              </a:rPr>
              <a:t>De informatie is eenvoudig doorzoekbaar. </a:t>
            </a:r>
            <a:endParaRPr sz="2500" dirty="0">
              <a:solidFill>
                <a:srgbClr val="0F4C81"/>
              </a:solidFill>
              <a:latin typeface="Flanders Art Sans Mediu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B07C74-FF7B-66AD-82CC-1CC6EAA035D8}"/>
              </a:ext>
            </a:extLst>
          </p:cNvPr>
          <p:cNvSpPr txBox="1"/>
          <p:nvPr/>
        </p:nvSpPr>
        <p:spPr>
          <a:xfrm>
            <a:off x="347472" y="320040"/>
            <a:ext cx="3474720" cy="3200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200" b="1" i="0">
                <a:latin typeface="Flanders Art Sans Medium"/>
              </a:defRPr>
            </a:pPr>
            <a:r>
              <a:rPr sz="1200" b="1" i="0">
                <a:solidFill>
                  <a:srgbClr val="E98300"/>
                </a:solidFill>
                <a:latin typeface="Flanders Art Sans Medium"/>
              </a:rPr>
              <a:t>2 / WAT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DB913E-0EC4-DF1A-6FF1-6B825DF24A4F}"/>
              </a:ext>
            </a:extLst>
          </p:cNvPr>
          <p:cNvSpPr txBox="1"/>
          <p:nvPr/>
        </p:nvSpPr>
        <p:spPr>
          <a:xfrm>
            <a:off x="320040" y="3886200"/>
            <a:ext cx="8328660" cy="4678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400" b="0" i="0">
                <a:latin typeface="Flanders Art Sans"/>
              </a:defRPr>
            </a:pP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Resultaten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zijn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richtinggevend</a:t>
            </a:r>
            <a:r>
              <a:rPr lang="nl-NL" sz="1400" dirty="0">
                <a:solidFill>
                  <a:srgbClr val="373636"/>
                </a:solidFill>
                <a:latin typeface="Flanders Art Sans"/>
              </a:rPr>
              <a:t>, maar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vragen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interpretatie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door de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hulpverlener</a:t>
            </a:r>
            <a:r>
              <a:rPr lang="nl-NL" sz="1400" b="0" i="0" dirty="0">
                <a:solidFill>
                  <a:srgbClr val="373636"/>
                </a:solidFill>
                <a:latin typeface="Flanders Art Sans"/>
              </a:rPr>
              <a:t> (controleer steeds de voorwaarden)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803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7" y="393192"/>
            <a:ext cx="8138160" cy="713232"/>
          </a:xfrm>
        </p:spPr>
        <p:txBody>
          <a:bodyPr wrap="square" lIns="0" tIns="0" rIns="0" bIns="0"/>
          <a:lstStyle/>
          <a:p>
            <a:pPr algn="l"/>
            <a:r>
              <a:rPr sz="1900">
                <a:solidFill>
                  <a:srgbClr val="0F4C81"/>
                </a:solidFill>
                <a:latin typeface="Flanders Art Sans Medium"/>
              </a:rPr>
              <a:t>Wat Rechtenverkenner concreet doet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1170432"/>
            <a:ext cx="5864352" cy="34471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2000" b="1" i="0">
                <a:latin typeface="Flanders Art Sans Medium"/>
              </a:defRPr>
            </a:pPr>
            <a:r>
              <a:rPr sz="2000" b="1" i="0" dirty="0">
                <a:solidFill>
                  <a:srgbClr val="0F4C81"/>
                </a:solidFill>
                <a:latin typeface="Flanders Art Sans Medium"/>
              </a:rPr>
              <a:t>Online </a:t>
            </a:r>
            <a:r>
              <a:rPr sz="2000" b="1" i="0" dirty="0" err="1">
                <a:solidFill>
                  <a:srgbClr val="0F4C81"/>
                </a:solidFill>
                <a:latin typeface="Flanders Art Sans Medium"/>
              </a:rPr>
              <a:t>zoekmachine</a:t>
            </a:r>
            <a:r>
              <a:rPr sz="2000" b="1" i="0" dirty="0">
                <a:solidFill>
                  <a:srgbClr val="0F4C81"/>
                </a:solidFill>
                <a:latin typeface="Flanders Art Sans Medium"/>
              </a:rPr>
              <a:t> om </a:t>
            </a:r>
            <a:r>
              <a:rPr sz="2000" b="1" i="0" dirty="0" err="1">
                <a:solidFill>
                  <a:srgbClr val="0F4C81"/>
                </a:solidFill>
                <a:latin typeface="Flanders Art Sans Medium"/>
              </a:rPr>
              <a:t>rechten</a:t>
            </a:r>
            <a:r>
              <a:rPr sz="2000" b="1" i="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2000" b="1" i="0" dirty="0" err="1">
                <a:solidFill>
                  <a:srgbClr val="0F4C81"/>
                </a:solidFill>
                <a:latin typeface="Flanders Art Sans Medium"/>
              </a:rPr>
              <a:t>te</a:t>
            </a:r>
            <a:r>
              <a:rPr sz="2000" b="1" i="0" dirty="0">
                <a:solidFill>
                  <a:srgbClr val="0F4C81"/>
                </a:solidFill>
                <a:latin typeface="Flanders Art Sans Medium"/>
              </a:rPr>
              <a:t> </a:t>
            </a:r>
            <a:r>
              <a:rPr sz="2000" b="1" i="0" dirty="0" err="1">
                <a:solidFill>
                  <a:srgbClr val="0F4C81"/>
                </a:solidFill>
                <a:latin typeface="Flanders Art Sans Medium"/>
              </a:rPr>
              <a:t>verkennen</a:t>
            </a:r>
            <a:r>
              <a:rPr sz="2000" b="1" i="0" dirty="0">
                <a:solidFill>
                  <a:srgbClr val="0F4C81"/>
                </a:solidFill>
                <a:latin typeface="Flanders Art Sans Medium"/>
              </a:rPr>
              <a:t>.</a:t>
            </a:r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360" y="1947672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58952" y="1847088"/>
            <a:ext cx="5001768" cy="3657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>
                <a:solidFill>
                  <a:srgbClr val="373636"/>
                </a:solidFill>
                <a:latin typeface="Flanders Art Sans"/>
              </a:rPr>
              <a:t>Voor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maatschappelijk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werkers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en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andere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intermediairen</a:t>
            </a:r>
            <a:endParaRPr sz="1400" b="0" i="0" dirty="0">
              <a:solidFill>
                <a:srgbClr val="373636"/>
              </a:solidFill>
              <a:latin typeface="Flanders Art Sans"/>
            </a:endParaRPr>
          </a:p>
        </p:txBody>
      </p:sp>
      <p:sp>
        <p:nvSpPr>
          <p:cNvPr id="7" name="Rectangl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360" y="2450592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58952" y="2350008"/>
            <a:ext cx="5001768" cy="252377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lang="nl-NL" sz="1400" b="0" i="0" dirty="0">
                <a:solidFill>
                  <a:srgbClr val="373636"/>
                </a:solidFill>
                <a:latin typeface="Flanders Art Sans"/>
              </a:rPr>
              <a:t>Om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kwetsbare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personen</a:t>
            </a:r>
            <a:r>
              <a:rPr lang="nl-NL" sz="1400" b="0" i="0" dirty="0">
                <a:solidFill>
                  <a:srgbClr val="373636"/>
                </a:solidFill>
                <a:latin typeface="Flanders Art Sans"/>
              </a:rPr>
              <a:t> te helpen hun rechten op te nemen</a:t>
            </a:r>
            <a:endParaRPr sz="1400" b="0" i="0" dirty="0">
              <a:solidFill>
                <a:srgbClr val="373636"/>
              </a:solidFill>
              <a:latin typeface="Flanders Art Sans"/>
            </a:endParaRPr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360" y="2953512"/>
            <a:ext cx="64008" cy="64008"/>
          </a:xfrm>
          <a:prstGeom prst="rect">
            <a:avLst/>
          </a:prstGeom>
          <a:solidFill>
            <a:srgbClr val="0E6D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58952" y="2852928"/>
            <a:ext cx="5001768" cy="252377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Geeft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373636"/>
                </a:solidFill>
                <a:latin typeface="Flanders Art Sans"/>
              </a:rPr>
              <a:t>voorwaarden</a:t>
            </a:r>
            <a:r>
              <a:rPr sz="1400" b="0" i="0" dirty="0">
                <a:solidFill>
                  <a:srgbClr val="373636"/>
                </a:solidFill>
                <a:latin typeface="Flanders Art Sans"/>
              </a:rPr>
              <a:t>, procedure en </a:t>
            </a:r>
            <a:r>
              <a:rPr lang="nl-NL" sz="1400" b="0" i="0" dirty="0">
                <a:solidFill>
                  <a:srgbClr val="373636"/>
                </a:solidFill>
                <a:latin typeface="Flanders Art Sans"/>
              </a:rPr>
              <a:t>contactgegevens</a:t>
            </a:r>
            <a:endParaRPr sz="1400" b="0" i="0" dirty="0">
              <a:solidFill>
                <a:srgbClr val="373636"/>
              </a:solidFill>
              <a:latin typeface="Flanders Art Sans"/>
            </a:endParaRPr>
          </a:p>
        </p:txBody>
      </p:sp>
      <p:sp>
        <p:nvSpPr>
          <p:cNvPr id="13" name="Rectangl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360" y="3577114"/>
            <a:ext cx="5138928" cy="45720"/>
          </a:xfrm>
          <a:prstGeom prst="rect">
            <a:avLst/>
          </a:prstGeom>
          <a:solidFill>
            <a:srgbClr val="80B6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66928" y="3933909"/>
            <a:ext cx="8302752" cy="4678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 algn="l">
              <a:defRPr sz="1400" b="0" i="0">
                <a:latin typeface="Flanders Art Sans"/>
              </a:defRPr>
            </a:pP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Belangrijk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: de </a:t>
            </a:r>
            <a:r>
              <a:rPr lang="nl-NL" sz="1400" b="0" i="0" dirty="0">
                <a:solidFill>
                  <a:srgbClr val="6B6B6B"/>
                </a:solidFill>
                <a:latin typeface="Flanders Art Sans"/>
              </a:rPr>
              <a:t>website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helpt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lang="nl-NL" sz="1400" b="0" i="0" dirty="0">
                <a:solidFill>
                  <a:srgbClr val="6B6B6B"/>
                </a:solidFill>
                <a:latin typeface="Flanders Art Sans"/>
              </a:rPr>
              <a:t>te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verkennen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;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hij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beslist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niet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automatisch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of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iemand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effectief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recht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heeft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op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een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 </a:t>
            </a:r>
            <a:r>
              <a:rPr sz="1400" b="0" i="0" dirty="0" err="1">
                <a:solidFill>
                  <a:srgbClr val="6B6B6B"/>
                </a:solidFill>
                <a:latin typeface="Flanders Art Sans"/>
              </a:rPr>
              <a:t>voordeel</a:t>
            </a:r>
            <a:r>
              <a:rPr sz="1400" b="0" i="0" dirty="0">
                <a:solidFill>
                  <a:srgbClr val="6B6B6B"/>
                </a:solidFill>
                <a:latin typeface="Flanders Art Sans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chtenverkenner_titeldia's">
  <a:themeElements>
    <a:clrScheme name="DZORG - voorstel1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Flanders Art Sans">
      <a:majorFont>
        <a:latin typeface="Flanders Art Sans"/>
        <a:ea typeface=""/>
        <a:cs typeface=""/>
      </a:majorFont>
      <a:minorFont>
        <a:latin typeface="Flanders Art San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chtenverkenner_presentatie_breedbeeld.pptx" id="{0FFEAAD5-EE3F-4B87-BD04-6EE3065215A6}" vid="{3645D02B-559F-49F2-936E-B8D5A3BB2323}"/>
    </a:ext>
  </a:extLst>
</a:theme>
</file>

<file path=ppt/theme/theme2.xml><?xml version="1.0" encoding="utf-8"?>
<a:theme xmlns:a="http://schemas.openxmlformats.org/drawingml/2006/main" name="Rechtenverkenner_tussentitels">
  <a:themeElements>
    <a:clrScheme name="DZORG - voorstel1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Flanders Art Sans">
      <a:majorFont>
        <a:latin typeface="Flanders Art Sans"/>
        <a:ea typeface=""/>
        <a:cs typeface=""/>
      </a:majorFont>
      <a:minorFont>
        <a:latin typeface="Flanders Art San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chtenverkenner_presentatie_breedbeeld.pptx" id="{0FFEAAD5-EE3F-4B87-BD04-6EE3065215A6}" vid="{ACBCFCBE-2E38-454E-A28F-5D813DB4A498}"/>
    </a:ext>
  </a:extLst>
</a:theme>
</file>

<file path=ppt/theme/theme3.xml><?xml version="1.0" encoding="utf-8"?>
<a:theme xmlns:a="http://schemas.openxmlformats.org/drawingml/2006/main" name="Rechtenverkenner_inhouddia's">
  <a:themeElements>
    <a:clrScheme name="DZORG - voorstel1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Flanders Art Sans">
      <a:majorFont>
        <a:latin typeface="Flanders Art Sans"/>
        <a:ea typeface=""/>
        <a:cs typeface=""/>
      </a:majorFont>
      <a:minorFont>
        <a:latin typeface="Flanders Art San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chtenverkenner_presentatie_breedbeeld.pptx" id="{0FFEAAD5-EE3F-4B87-BD04-6EE3065215A6}" vid="{B652C490-C8AF-4BCC-8330-E8CAB88A8ECE}"/>
    </a:ext>
  </a:extLst>
</a:theme>
</file>

<file path=ppt/theme/theme4.xml><?xml version="1.0" encoding="utf-8"?>
<a:theme xmlns:a="http://schemas.openxmlformats.org/drawingml/2006/main" name="DZorg_Presentatie_vaste-dia's">
  <a:themeElements>
    <a:clrScheme name="DZORG - voorstel1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Flanders Art Sans">
      <a:majorFont>
        <a:latin typeface="Flanders Art Sans"/>
        <a:ea typeface=""/>
        <a:cs typeface=""/>
      </a:majorFont>
      <a:minorFont>
        <a:latin typeface="Flanders Art San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chtenverkenner_presentatie_breedbeeld.pptx" id="{0FFEAAD5-EE3F-4B87-BD04-6EE3065215A6}" vid="{B472C241-1F1B-419B-8C13-536E390B07C3}"/>
    </a:ext>
  </a:extLst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E06986D8AC5141B5ADEE90CADA7023" ma:contentTypeVersion="11" ma:contentTypeDescription="Een nieuw document maken." ma:contentTypeScope="" ma:versionID="ef66cf21222bf11c34bf4f5a56d0385e">
  <xsd:schema xmlns:xsd="http://www.w3.org/2001/XMLSchema" xmlns:xs="http://www.w3.org/2001/XMLSchema" xmlns:p="http://schemas.microsoft.com/office/2006/metadata/properties" xmlns:ns1="79a3923b-b132-4fb7-b7ea-e4834d30371c" xmlns:ns3="7435864a-955b-462c-9f92-957956865838" targetNamespace="http://schemas.microsoft.com/office/2006/metadata/properties" ma:root="true" ma:fieldsID="8c7dc80abc3c74464b6a5a3cf9724073" ns1:_="" ns3:_="">
    <xsd:import namespace="79a3923b-b132-4fb7-b7ea-e4834d30371c"/>
    <xsd:import namespace="7435864a-955b-462c-9f92-957956865838"/>
    <xsd:element name="properties">
      <xsd:complexType>
        <xsd:sequence>
          <xsd:element name="documentManagement">
            <xsd:complexType>
              <xsd:all>
                <xsd:element ref="ns1:j50c555ba8514d90a56981acba5961aa" minOccurs="0"/>
                <xsd:element ref="ns1:TaxCatchAll" minOccurs="0"/>
                <xsd:element ref="ns1:j665277c2ad14cd480bffa383a1315f1" minOccurs="0"/>
                <xsd:element ref="ns1:m7cdb0f0e5b64966afb84dcadae9d979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a3923b-b132-4fb7-b7ea-e4834d30371c" elementFormDefault="qualified">
    <xsd:import namespace="http://schemas.microsoft.com/office/2006/documentManagement/types"/>
    <xsd:import namespace="http://schemas.microsoft.com/office/infopath/2007/PartnerControls"/>
    <xsd:element name="j50c555ba8514d90a56981acba5961aa" ma:index="8" ma:taxonomy="true" ma:internalName="j50c555ba8514d90a56981acba5961aa" ma:taxonomyFieldName="ZORGProduct" ma:displayName="Product" ma:default="" ma:fieldId="{350c555b-a851-4d90-a569-81acba5961aa}" ma:taxonomyMulti="true" ma:sspId="49ca8161-7180-459b-a0ef-1a71cf6ffea5" ma:termSetId="53ddff7d-d5c0-41f7-a1bf-4d9e61c3a67a" ma:anchorId="b1c90b59-096b-4b9d-ab1d-c71089b0140c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f17a0ba1-8aae-4ba2-8524-d3430a017081}" ma:internalName="TaxCatchAll" ma:showField="CatchAllData" ma:web="79a3923b-b132-4fb7-b7ea-e4834d3037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665277c2ad14cd480bffa383a1315f1" ma:index="10" nillable="true" ma:taxonomy="true" ma:internalName="j665277c2ad14cd480bffa383a1315f1" ma:taxonomyFieldName="ZORGRegio" ma:displayName="Regio" ma:default="" ma:fieldId="{3665277c-2ad1-4cd4-80bf-fa383a1315f1}" ma:sspId="49ca8161-7180-459b-a0ef-1a71cf6ffea5" ma:termSetId="53ddff7d-d5c0-41f7-a1bf-4d9e61c3a67a" ma:anchorId="91a3ac90-da49-4910-93d2-169dd6c88de8" ma:open="false" ma:isKeyword="false">
      <xsd:complexType>
        <xsd:sequence>
          <xsd:element ref="pc:Terms" minOccurs="0" maxOccurs="1"/>
        </xsd:sequence>
      </xsd:complexType>
    </xsd:element>
    <xsd:element name="m7cdb0f0e5b64966afb84dcadae9d979" ma:index="11" nillable="true" ma:taxonomy="true" ma:internalName="m7cdb0f0e5b64966afb84dcadae9d979" ma:taxonomyFieldName="ZORGStatus" ma:displayName="Document status" ma:default="" ma:fieldId="{67cdb0f0-e5b6-4966-afb8-4dcadae9d979}" ma:sspId="49ca8161-7180-459b-a0ef-1a71cf6ffea5" ma:termSetId="53ddff7d-d5c0-41f7-a1bf-4d9e61c3a67a" ma:anchorId="f212b1aa-04ed-49bf-b9de-a4090ee98616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35864a-955b-462c-9f92-95795686583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2" ma:displayName="Inhoudstype"/>
        <xsd:element ref="dc:title" minOccurs="0" maxOccurs="1" ma:index="2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9a3923b-b132-4fb7-b7ea-e4834d30371c">
      <Value>5</Value>
      <Value>18</Value>
      <Value>31</Value>
    </TaxCatchAll>
    <j50c555ba8514d90a56981acba5961aa xmlns="79a3923b-b132-4fb7-b7ea-e4834d30371c">
      <Terms xmlns="http://schemas.microsoft.com/office/infopath/2007/PartnerControls">
        <TermInfo xmlns="http://schemas.microsoft.com/office/infopath/2007/PartnerControls">
          <TermName xmlns="http://schemas.microsoft.com/office/infopath/2007/PartnerControls">Rechtenverkenner</TermName>
          <TermId xmlns="http://schemas.microsoft.com/office/infopath/2007/PartnerControls">abd75fab-636d-4015-935a-f716e95754c0</TermId>
        </TermInfo>
      </Terms>
    </j50c555ba8514d90a56981acba5961aa>
    <j665277c2ad14cd480bffa383a1315f1 xmlns="79a3923b-b132-4fb7-b7ea-e4834d30371c">
      <Terms xmlns="http://schemas.microsoft.com/office/infopath/2007/PartnerControls">
        <TermInfo xmlns="http://schemas.microsoft.com/office/infopath/2007/PartnerControls">
          <TermName xmlns="http://schemas.microsoft.com/office/infopath/2007/PartnerControls">Vlaanderen</TermName>
          <TermId xmlns="http://schemas.microsoft.com/office/infopath/2007/PartnerControls">1017f216-9741-41f5-9187-7029874d1dc8</TermId>
        </TermInfo>
      </Terms>
    </j665277c2ad14cd480bffa383a1315f1>
    <m7cdb0f0e5b64966afb84dcadae9d979 xmlns="79a3923b-b132-4fb7-b7ea-e4834d30371c">
      <Terms xmlns="http://schemas.microsoft.com/office/infopath/2007/PartnerControls">
        <TermInfo xmlns="http://schemas.microsoft.com/office/infopath/2007/PartnerControls">
          <TermName xmlns="http://schemas.microsoft.com/office/infopath/2007/PartnerControls">Definitief</TermName>
          <TermId xmlns="http://schemas.microsoft.com/office/infopath/2007/PartnerControls">6e43cc2f-1777-44a4-94d2-0f03b2dcc0d5</TermId>
        </TermInfo>
      </Terms>
    </m7cdb0f0e5b64966afb84dcadae9d979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B133F50-F61D-4292-AA42-FF8D9BAC10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a3923b-b132-4fb7-b7ea-e4834d30371c"/>
    <ds:schemaRef ds:uri="7435864a-955b-462c-9f92-9579568658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DF51BD-931C-487D-A907-A4A17478AF89}">
  <ds:schemaRefs>
    <ds:schemaRef ds:uri="http://schemas.microsoft.com/office/2006/metadata/properties"/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7435864a-955b-462c-9f92-957956865838"/>
    <ds:schemaRef ds:uri="79a3923b-b132-4fb7-b7ea-e4834d30371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B2DD036-90B0-42FF-BD4F-97840874319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c0338a6-9561-4ee8-b8d6-4e89cbd520a0}" enabled="0" method="" siteId="{0c0338a6-9561-4ee8-b8d6-4e89cbd520a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Rechtenverkenner_presentatie_breedbeeld</Template>
  <TotalTime>60</TotalTime>
  <Words>940</Words>
  <Application>Microsoft Office PowerPoint</Application>
  <PresentationFormat>Diavoorstelling (16:9)</PresentationFormat>
  <Paragraphs>122</Paragraphs>
  <Slides>18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4</vt:i4>
      </vt:variant>
      <vt:variant>
        <vt:lpstr>Diatitels</vt:lpstr>
      </vt:variant>
      <vt:variant>
        <vt:i4>18</vt:i4>
      </vt:variant>
    </vt:vector>
  </HeadingPairs>
  <TitlesOfParts>
    <vt:vector size="30" baseType="lpstr">
      <vt:lpstr>FlandersArtSans-Bold</vt:lpstr>
      <vt:lpstr>Arial</vt:lpstr>
      <vt:lpstr>Flanders Art Serif Medium</vt:lpstr>
      <vt:lpstr>Flanders Art Sans Medium</vt:lpstr>
      <vt:lpstr>Calibri</vt:lpstr>
      <vt:lpstr>FlandersArtSans-Regular</vt:lpstr>
      <vt:lpstr>Flanders Art Sans</vt:lpstr>
      <vt:lpstr>Flanders Art Serif</vt:lpstr>
      <vt:lpstr>Rechtenverkenner_titeldia's</vt:lpstr>
      <vt:lpstr>Rechtenverkenner_tussentitels</vt:lpstr>
      <vt:lpstr>Rechtenverkenner_inhouddia's</vt:lpstr>
      <vt:lpstr>DZorg_Presentatie_vaste-dia's</vt:lpstr>
      <vt:lpstr>PowerPoint-presentatie</vt:lpstr>
      <vt:lpstr>Rechtenverkenner: waarom en rol lokale besturen</vt:lpstr>
      <vt:lpstr>PowerPoint-presentatie</vt:lpstr>
      <vt:lpstr>PowerPoint-presentatie</vt:lpstr>
      <vt:lpstr>De kernvaststelling: veel rechten blijven onbenut</vt:lpstr>
      <vt:lpstr>Waarom rechten in de praktijk gemist worden?</vt:lpstr>
      <vt:lpstr>Geen enkele professional kan het volledige landschap alleen overzien en bijhouden. </vt:lpstr>
      <vt:lpstr>PowerPoint-presentatie</vt:lpstr>
      <vt:lpstr>Wat Rechtenverkenner concreet doet</vt:lpstr>
      <vt:lpstr>PowerPoint-presentatie</vt:lpstr>
      <vt:lpstr>Sociale rechten: minimale voorwaarden voor een menswaardig bestaan</vt:lpstr>
      <vt:lpstr>PowerPoint-presentatie</vt:lpstr>
      <vt:lpstr>Zo stroomt informatie naar Rechtenverkenner</vt:lpstr>
      <vt:lpstr>Wat lokale besturen zelf moeten doen</vt:lpstr>
      <vt:lpstr>Waarom dit interessant is voor lokale besturen</vt:lpstr>
      <vt:lpstr>‘Concepten’ in LPDC zorgen dat je niet van nul hoeft te beginnen</vt:lpstr>
      <vt:lpstr>Aan de slag in vier heldere stappen</vt:lpstr>
      <vt:lpstr>Meer informatie of vragen?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Lauwers Leen</dc:creator>
  <cp:lastModifiedBy>Lauwers Leen</cp:lastModifiedBy>
  <cp:revision>34</cp:revision>
  <cp:lastPrinted>2025-04-14T14:51:53Z</cp:lastPrinted>
  <dcterms:created xsi:type="dcterms:W3CDTF">2026-07-29T13:37:32Z</dcterms:created>
  <dcterms:modified xsi:type="dcterms:W3CDTF">2026-07-30T09:52:20Z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0x010100F2E06986D8AC5141B5ADEE90CADA7023</vt:lpwstr>
  </property>
  <property fmtid="{D5CDD505-2E9C-101B-9397-08002B2CF9AE}" pid="3" name="MediaServiceImageTags">
    <vt:lpwstr/>
  </property>
  <property fmtid="{D5CDD505-2E9C-101B-9397-08002B2CF9AE}" pid="4" name="_dlc_DocIdItemGuid">
    <vt:lpwstr>5611d6ca-98a3-490e-ac7e-50cd2bd70b43</vt:lpwstr>
  </property>
  <property fmtid="{D5CDD505-2E9C-101B-9397-08002B2CF9AE}" pid="5" name="ZORGStatus">
    <vt:lpwstr>18;#Definitief|6e43cc2f-1777-44a4-94d2-0f03b2dcc0d5</vt:lpwstr>
  </property>
  <property fmtid="{D5CDD505-2E9C-101B-9397-08002B2CF9AE}" pid="6" name="ZORGRegio">
    <vt:lpwstr>31;#Vlaanderen|1017f216-9741-41f5-9187-7029874d1dc8</vt:lpwstr>
  </property>
  <property fmtid="{D5CDD505-2E9C-101B-9397-08002B2CF9AE}" pid="7" name="ZORGProduct">
    <vt:lpwstr>5;#Rechtenverkenner|abd75fab-636d-4015-935a-f716e95754c0</vt:lpwstr>
  </property>
</Properties>
</file>