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82" r:id="rId5"/>
  </p:sldMasterIdLst>
  <p:notesMasterIdLst>
    <p:notesMasterId r:id="rId73"/>
  </p:notesMasterIdLst>
  <p:handoutMasterIdLst>
    <p:handoutMasterId r:id="rId74"/>
  </p:handoutMasterIdLst>
  <p:sldIdLst>
    <p:sldId id="410" r:id="rId6"/>
    <p:sldId id="347" r:id="rId7"/>
    <p:sldId id="311" r:id="rId8"/>
    <p:sldId id="465" r:id="rId9"/>
    <p:sldId id="348" r:id="rId10"/>
    <p:sldId id="494" r:id="rId11"/>
    <p:sldId id="457" r:id="rId12"/>
    <p:sldId id="484" r:id="rId13"/>
    <p:sldId id="473" r:id="rId14"/>
    <p:sldId id="487" r:id="rId15"/>
    <p:sldId id="488" r:id="rId16"/>
    <p:sldId id="262" r:id="rId17"/>
    <p:sldId id="497" r:id="rId18"/>
    <p:sldId id="461" r:id="rId19"/>
    <p:sldId id="500" r:id="rId20"/>
    <p:sldId id="482" r:id="rId21"/>
    <p:sldId id="462" r:id="rId22"/>
    <p:sldId id="498" r:id="rId23"/>
    <p:sldId id="486" r:id="rId24"/>
    <p:sldId id="397" r:id="rId25"/>
    <p:sldId id="281" r:id="rId26"/>
    <p:sldId id="459" r:id="rId27"/>
    <p:sldId id="460" r:id="rId28"/>
    <p:sldId id="472" r:id="rId29"/>
    <p:sldId id="495" r:id="rId30"/>
    <p:sldId id="343" r:id="rId31"/>
    <p:sldId id="346" r:id="rId32"/>
    <p:sldId id="404" r:id="rId33"/>
    <p:sldId id="492" r:id="rId34"/>
    <p:sldId id="381" r:id="rId35"/>
    <p:sldId id="382" r:id="rId36"/>
    <p:sldId id="463" r:id="rId37"/>
    <p:sldId id="469" r:id="rId38"/>
    <p:sldId id="359" r:id="rId39"/>
    <p:sldId id="285" r:id="rId40"/>
    <p:sldId id="468" r:id="rId41"/>
    <p:sldId id="360" r:id="rId42"/>
    <p:sldId id="361" r:id="rId43"/>
    <p:sldId id="406" r:id="rId44"/>
    <p:sldId id="470" r:id="rId45"/>
    <p:sldId id="362" r:id="rId46"/>
    <p:sldId id="363" r:id="rId47"/>
    <p:sldId id="407" r:id="rId48"/>
    <p:sldId id="408" r:id="rId49"/>
    <p:sldId id="474" r:id="rId50"/>
    <p:sldId id="490" r:id="rId51"/>
    <p:sldId id="464" r:id="rId52"/>
    <p:sldId id="283" r:id="rId53"/>
    <p:sldId id="475" r:id="rId54"/>
    <p:sldId id="479" r:id="rId55"/>
    <p:sldId id="480" r:id="rId56"/>
    <p:sldId id="481" r:id="rId57"/>
    <p:sldId id="438" r:id="rId58"/>
    <p:sldId id="477" r:id="rId59"/>
    <p:sldId id="439" r:id="rId60"/>
    <p:sldId id="440" r:id="rId61"/>
    <p:sldId id="478" r:id="rId62"/>
    <p:sldId id="491" r:id="rId63"/>
    <p:sldId id="376" r:id="rId64"/>
    <p:sldId id="442" r:id="rId65"/>
    <p:sldId id="372" r:id="rId66"/>
    <p:sldId id="373" r:id="rId67"/>
    <p:sldId id="277" r:id="rId68"/>
    <p:sldId id="458" r:id="rId69"/>
    <p:sldId id="496" r:id="rId70"/>
    <p:sldId id="279" r:id="rId71"/>
    <p:sldId id="409" r:id="rId72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D47301-BF15-F41C-C40D-D3D9FA177423}" name="Lauwers Leen" initials="LL" userId="S::leen.lauwers@vlaanderen.be::b07259d2-56e0-4213-9c51-0ac00f7e1cb2" providerId="AD"/>
  <p188:author id="{FFA9A2C8-3F53-9D0D-2152-DA38D77D94CF}" name="Devadder Phebe" initials="DP" userId="S::phebe.devadder@vlaanderen.be::e067ce41-2ca1-43f3-afcf-6267d7dfa7a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B6E4"/>
    <a:srgbClr val="717171"/>
    <a:srgbClr val="0F4C81"/>
    <a:srgbClr val="384F81"/>
    <a:srgbClr val="373736"/>
    <a:srgbClr val="657F00"/>
    <a:srgbClr val="8BAE00"/>
    <a:srgbClr val="912D2D"/>
    <a:srgbClr val="64646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BBE29B-B561-3DB3-26E4-342351EB4272}" v="4" dt="2026-01-06T12:53:08.8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  <p:guide pos="55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handoutMaster" Target="handoutMasters/handoutMaster1.xml"/><Relationship Id="rId79" Type="http://schemas.microsoft.com/office/2015/10/relationships/revisionInfo" Target="revisionInfo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viewProps" Target="view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6/01/2026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947340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035475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251499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633401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30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844283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31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703140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32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591893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45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915932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47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600962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/>
              <a:t>Allemaal tonen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48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80424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BE" sz="1200">
              <a:latin typeface="Calibri" panose="020F0502020204030204" pitchFamily="34" charset="0"/>
              <a:ea typeface="DINPro-Bold" charset="0"/>
              <a:cs typeface="DINPro-Bold" charset="0"/>
              <a:sym typeface="DINPro-Bold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36520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sz="180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45634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sz="180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16136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57283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35403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060203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995652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98844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1" y="3971836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100" b="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n-lt"/>
              </a:defRPr>
            </a:lvl1pPr>
          </a:lstStyle>
          <a:p>
            <a:fld id="{7749CDD0-7D77-4D23-9A27-F361E39BA472}" type="datetime1">
              <a:rPr lang="nl-BE" smtClean="0"/>
              <a:pPr/>
              <a:t>6/01/2026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63557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 userDrawn="1"/>
        </p:nvGrpSpPr>
        <p:grpSpPr>
          <a:xfrm>
            <a:off x="288001" y="252000"/>
            <a:ext cx="6033506" cy="6265475"/>
            <a:chOff x="288001" y="252000"/>
            <a:chExt cx="6033506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52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1" y="252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332000" y="2556001"/>
            <a:ext cx="3816000" cy="1943999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 userDrawn="1">
            <p:ph type="subTitle" idx="1"/>
          </p:nvPr>
        </p:nvSpPr>
        <p:spPr>
          <a:xfrm>
            <a:off x="1333577" y="4650972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804BA3EF-1EB8-3C1E-4ABD-BCCE957F6B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96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2215375" y="252000"/>
            <a:ext cx="6640625" cy="6265475"/>
            <a:chOff x="1476000" y="288000"/>
            <a:chExt cx="7379999" cy="6265475"/>
          </a:xfrm>
          <a:solidFill>
            <a:schemeClr val="accent1"/>
          </a:solidFill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277896" y="288000"/>
              <a:ext cx="5578103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76000" y="288000"/>
              <a:ext cx="1800000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96052" y="2104575"/>
            <a:ext cx="3816000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000832" y="4631623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55934B5F-A704-38A9-8752-B9FD251A13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40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38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 10"/>
          <p:cNvGrpSpPr/>
          <p:nvPr userDrawn="1"/>
        </p:nvGrpSpPr>
        <p:grpSpPr>
          <a:xfrm>
            <a:off x="-1" y="0"/>
            <a:ext cx="6228000" cy="6858000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332002" y="756847"/>
            <a:ext cx="3456131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nl-NL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332000" y="2987448"/>
            <a:ext cx="3112678" cy="2770099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2" name="Afbeelding 1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CDA5A76-C962-6B21-816B-119694470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03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3885027"/>
            <a:ext cx="7416000" cy="1346396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2000" b="1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9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320619" y="5306531"/>
            <a:ext cx="4391381" cy="352800"/>
          </a:xfrm>
        </p:spPr>
        <p:txBody>
          <a:bodyPr/>
          <a:lstStyle>
            <a:lvl1pPr marL="0" indent="0" algn="r">
              <a:buNone/>
              <a:defRPr sz="1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l-NL"/>
              <a:t>KLIK OM DE TEKST TE BEWERKEN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296000" y="1915297"/>
            <a:ext cx="7416000" cy="1865871"/>
          </a:xfrm>
        </p:spPr>
        <p:txBody>
          <a:bodyPr anchor="t" anchorCtr="0"/>
          <a:lstStyle>
            <a:lvl1pPr>
              <a:lnSpc>
                <a:spcPts val="5400"/>
              </a:lnSpc>
              <a:defRPr sz="54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29012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6/01/2026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6108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314375" y="0"/>
            <a:ext cx="8820000" cy="6012000"/>
          </a:xfrm>
        </p:spPr>
        <p:txBody>
          <a:bodyPr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23200"/>
            <a:ext cx="3108049" cy="20736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1"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54400"/>
            <a:ext cx="7416000" cy="1656000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5" name="Tijdelijke aanduiding voor dianummer 6">
            <a:extLst>
              <a:ext uri="{FF2B5EF4-FFF2-40B4-BE49-F238E27FC236}">
                <a16:creationId xmlns:a16="http://schemas.microsoft.com/office/drawing/2014/main" id="{9B42E7EB-9A17-4924-B872-9C111592C7F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749CDD0-7D77-4D23-9A27-F361E39BA472}" type="datetime1">
              <a:rPr lang="nl-BE" smtClean="0"/>
              <a:pPr/>
              <a:t>6/01/2026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8811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3200" y="-26377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grpSp>
        <p:nvGrpSpPr>
          <p:cNvPr id="11" name="Groeperen 10"/>
          <p:cNvGrpSpPr/>
          <p:nvPr userDrawn="1"/>
        </p:nvGrpSpPr>
        <p:grpSpPr>
          <a:xfrm>
            <a:off x="296792" y="3498715"/>
            <a:ext cx="8856000" cy="3359285"/>
            <a:chOff x="288000" y="3402000"/>
            <a:chExt cx="8856000" cy="3456000"/>
          </a:xfrm>
        </p:grpSpPr>
        <p:sp>
          <p:nvSpPr>
            <p:cNvPr id="5" name="Rechthoek 4"/>
            <p:cNvSpPr/>
            <p:nvPr userDrawn="1"/>
          </p:nvSpPr>
          <p:spPr>
            <a:xfrm>
              <a:off x="288000" y="4266000"/>
              <a:ext cx="8856000" cy="25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ige driehoek 6"/>
            <p:cNvSpPr/>
            <p:nvPr userDrawn="1"/>
          </p:nvSpPr>
          <p:spPr>
            <a:xfrm flipH="1">
              <a:off x="288000" y="3402000"/>
              <a:ext cx="8856000" cy="864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0" y="6282000"/>
            <a:ext cx="1828800" cy="182880"/>
          </a:xfrm>
          <a:prstGeom prst="rect">
            <a:avLst/>
          </a:prstGeom>
        </p:spPr>
      </p:pic>
      <p:sp>
        <p:nvSpPr>
          <p:cNvPr id="10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6/01/2026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‹#›</a:t>
            </a:fld>
            <a:endParaRPr lang="nl-BE"/>
          </a:p>
        </p:txBody>
      </p:sp>
      <p:pic>
        <p:nvPicPr>
          <p:cNvPr id="3" name="Afbeelding 2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7363EEA-FA23-FBED-0136-82C1FEB180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20146" y="1908000"/>
            <a:ext cx="3391854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1294228" y="1908000"/>
            <a:ext cx="3708000" cy="3780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6/01/2026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3301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08000"/>
            <a:ext cx="3708000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10" name="Tijdelijke aanduiding voor inhoud 3"/>
          <p:cNvSpPr>
            <a:spLocks noGrp="1"/>
          </p:cNvSpPr>
          <p:nvPr>
            <p:ph sz="half" idx="13"/>
          </p:nvPr>
        </p:nvSpPr>
        <p:spPr>
          <a:xfrm>
            <a:off x="5040000" y="1908000"/>
            <a:ext cx="3672000" cy="3780000"/>
          </a:xfrm>
        </p:spPr>
        <p:txBody>
          <a:bodyPr bIns="0"/>
          <a:lstStyle>
            <a:lvl1pPr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6/01/2026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2729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672000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solidFill>
                  <a:srgbClr val="373736"/>
                </a:solidFill>
                <a:latin typeface="+mj-lt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lnSpc>
                <a:spcPct val="90000"/>
              </a:lnSpc>
              <a:buSzPct val="85000"/>
              <a:defRPr>
                <a:latin typeface="+mj-lt"/>
              </a:defRPr>
            </a:lvl3pPr>
            <a:lvl4pPr>
              <a:lnSpc>
                <a:spcPct val="90000"/>
              </a:lnSpc>
              <a:defRPr>
                <a:latin typeface="+mj-lt"/>
              </a:defRPr>
            </a:lvl4pPr>
            <a:lvl5pPr>
              <a:lnSpc>
                <a:spcPct val="90000"/>
              </a:lnSpc>
              <a:defRPr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6/01/2026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5133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0"/>
          </p:nvPr>
        </p:nvSpPr>
        <p:spPr>
          <a:xfrm>
            <a:off x="309220" y="0"/>
            <a:ext cx="8847137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7" name="Titel 4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Ondertitel 5"/>
          <p:cNvSpPr>
            <a:spLocks noGrp="1"/>
          </p:cNvSpPr>
          <p:nvPr>
            <p:ph type="subTitle" idx="4294967295"/>
          </p:nvPr>
        </p:nvSpPr>
        <p:spPr>
          <a:xfrm>
            <a:off x="5176691" y="4191642"/>
            <a:ext cx="3408509" cy="1731171"/>
          </a:xfrm>
        </p:spPr>
        <p:txBody>
          <a:bodyPr/>
          <a:lstStyle/>
          <a:p>
            <a:r>
              <a:rPr lang="nl-NL"/>
              <a:t>Klikken om de ondertitelstijl van het model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23390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6140"/>
            <a:ext cx="7416000" cy="36720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248079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248079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24807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492AD3B4-D906-4191-84FB-4FE613E48036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288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5977"/>
            <a:ext cx="1828800" cy="157824"/>
          </a:xfrm>
          <a:prstGeom prst="rect">
            <a:avLst/>
          </a:prstGeom>
        </p:spPr>
      </p:pic>
      <p:pic>
        <p:nvPicPr>
          <p:cNvPr id="10" name="Afbeelding 9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76EE1044-D218-5F18-BA22-6673D9FB15C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2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73" r:id="rId3"/>
    <p:sldLayoutId id="2147483672" r:id="rId4"/>
    <p:sldLayoutId id="2147483678" r:id="rId5"/>
    <p:sldLayoutId id="2147483650" r:id="rId6"/>
    <p:sldLayoutId id="2147483652" r:id="rId7"/>
    <p:sldLayoutId id="2147483655" r:id="rId8"/>
    <p:sldLayoutId id="2147483681" r:id="rId9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ts val="0"/>
        </a:spcBef>
        <a:buNone/>
        <a:defRPr sz="37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200" b="1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14"/>
        </a:buBlip>
        <a:defRPr sz="2200" kern="1200" spc="0">
          <a:solidFill>
            <a:schemeClr val="bg1">
              <a:lumMod val="5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5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6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000" kern="1200" spc="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03395" y="6339600"/>
            <a:ext cx="94748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nl-BE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96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nl-BE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96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5200"/>
            <a:ext cx="7444800" cy="43524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321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86" r:id="rId3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3700" b="1" kern="1200">
          <a:solidFill>
            <a:schemeClr val="tx1"/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200" b="1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6"/>
        </a:buBlip>
        <a:tabLst/>
        <a:defRPr sz="2200" b="0" kern="1200" spc="0" baseline="0">
          <a:solidFill>
            <a:srgbClr val="9B9B9B"/>
          </a:solidFill>
          <a:latin typeface="+mn-lt"/>
          <a:ea typeface="+mn-ea"/>
          <a:cs typeface="Arial" panose="020B0604020202020204" pitchFamily="34" charset="0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7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8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socialekaart.be/" TargetMode="Externa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3" Type="http://schemas.openxmlformats.org/officeDocument/2006/relationships/slide" Target="slide9.xml"/><Relationship Id="rId7" Type="http://schemas.openxmlformats.org/officeDocument/2006/relationships/slide" Target="slide32.xml"/><Relationship Id="rId2" Type="http://schemas.openxmlformats.org/officeDocument/2006/relationships/slide" Target="slide3.xml"/><Relationship Id="rId1" Type="http://schemas.openxmlformats.org/officeDocument/2006/relationships/slideLayout" Target="../slideLayouts/slideLayout8.xml"/><Relationship Id="rId6" Type="http://schemas.openxmlformats.org/officeDocument/2006/relationships/slide" Target="slide24.xml"/><Relationship Id="rId5" Type="http://schemas.openxmlformats.org/officeDocument/2006/relationships/slide" Target="slide17.xml"/><Relationship Id="rId10" Type="http://schemas.openxmlformats.org/officeDocument/2006/relationships/slide" Target="slide64.xml"/><Relationship Id="rId4" Type="http://schemas.openxmlformats.org/officeDocument/2006/relationships/slide" Target="slide14.xml"/><Relationship Id="rId9" Type="http://schemas.openxmlformats.org/officeDocument/2006/relationships/slide" Target="slide6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socialekaart.be/fiches/a1c9692bfd839b228da178175976057678d8f978108de4759d79c0ea1060e2d6/algemeen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desocialekaart.be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desocialekaart.be/fiches/0149acd6ca9c676399ef7dfd30e4529f63a026d6f562d8f04d0681fee2476cd8/aanbod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socialekaart.be/fiches/d9854955a7bb7f186d5f56e2055025154e80edfc43905317c7eae3bc0dde1978/aanbod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jjZGE6-wE0" TargetMode="Externa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socialekaart.b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codex.vlaanderen.be/Zoeken/Document.aspx?DID=1031834&amp;param=inhoud" TargetMode="Externa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mailto:desocialekaart@vlaanderen.be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socialekaart.be/" TargetMode="Externa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567675-2936-8C3F-F2DA-F7D2CDEEB0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12503" y="2104574"/>
            <a:ext cx="5401559" cy="1581305"/>
          </a:xfrm>
        </p:spPr>
        <p:txBody>
          <a:bodyPr/>
          <a:lstStyle/>
          <a:p>
            <a:pPr algn="ctr"/>
            <a:r>
              <a:rPr lang="nl-BE">
                <a:cs typeface="Arial"/>
              </a:rPr>
              <a:t>De Sociale Kaart</a:t>
            </a:r>
            <a:br>
              <a:rPr lang="nl-BE"/>
            </a:br>
            <a:r>
              <a:rPr lang="nl-BE" sz="2400">
                <a:cs typeface="Arial"/>
                <a:hlinkClick r:id="rId2"/>
              </a:rPr>
              <a:t>www.desocialekaart.be</a:t>
            </a:r>
            <a:r>
              <a:rPr lang="nl-BE" sz="2400">
                <a:cs typeface="Arial"/>
              </a:rPr>
              <a:t> </a:t>
            </a:r>
            <a:endParaRPr lang="nl-BE">
              <a:cs typeface="Arial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FB01722-C536-A71D-FA7C-F890E25B0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00832" y="4631623"/>
            <a:ext cx="3816000" cy="355156"/>
          </a:xfrm>
        </p:spPr>
        <p:txBody>
          <a:bodyPr/>
          <a:lstStyle/>
          <a:p>
            <a:pPr algn="ctr"/>
            <a:r>
              <a:rPr lang="nl-BE"/>
              <a:t>Vlaamse overheid – Departement Zorg </a:t>
            </a:r>
          </a:p>
        </p:txBody>
      </p:sp>
    </p:spTree>
    <p:extLst>
      <p:ext uri="{BB962C8B-B14F-4D97-AF65-F5344CB8AC3E}">
        <p14:creationId xmlns:p14="http://schemas.microsoft.com/office/powerpoint/2010/main" val="1242702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EDC9572-D433-C2DC-1E62-0A862C0FB9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720" y="1131216"/>
            <a:ext cx="2578416" cy="3508878"/>
          </a:xfrm>
        </p:spPr>
        <p:txBody>
          <a:bodyPr/>
          <a:lstStyle/>
          <a:p>
            <a:r>
              <a:rPr lang="nl-BE"/>
              <a:t>Zorgaanbieders</a:t>
            </a:r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  <a:p>
            <a:r>
              <a:rPr lang="nl-BE"/>
              <a:t>Fiche</a:t>
            </a:r>
          </a:p>
          <a:p>
            <a:endParaRPr lang="nl-BE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 sz="1200"/>
          </a:p>
          <a:p>
            <a:r>
              <a:rPr lang="nl-BE"/>
              <a:t>Authentieke bronnen</a:t>
            </a:r>
          </a:p>
          <a:p>
            <a:endParaRPr lang="nl-BE"/>
          </a:p>
          <a:p>
            <a:pPr marL="288000" lvl="1" indent="0">
              <a:buNone/>
            </a:pPr>
            <a:endParaRPr lang="nl-BE" sz="2800"/>
          </a:p>
          <a:p>
            <a:pPr marL="288000" lvl="1" indent="0">
              <a:buNone/>
            </a:pPr>
            <a:endParaRPr lang="nl-BE" sz="1050"/>
          </a:p>
          <a:p>
            <a:pPr lvl="1"/>
            <a:r>
              <a:rPr lang="nl-BE" err="1"/>
              <a:t>CoBRHA</a:t>
            </a:r>
            <a:endParaRPr lang="nl-BE"/>
          </a:p>
          <a:p>
            <a:pPr marL="0" indent="0">
              <a:buNone/>
            </a:pPr>
            <a:endParaRPr lang="nl-BE" b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8F6AEED-1678-04C8-A38B-22C46172925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232635" y="1131216"/>
            <a:ext cx="4611340" cy="4520553"/>
          </a:xfrm>
        </p:spPr>
        <p:txBody>
          <a:bodyPr/>
          <a:lstStyle/>
          <a:p>
            <a:r>
              <a:rPr lang="nl-BE" b="0">
                <a:solidFill>
                  <a:schemeClr val="tx1"/>
                </a:solidFill>
              </a:rPr>
              <a:t>Verzameling van zorgvoorzieningen of zorgberoepen </a:t>
            </a:r>
          </a:p>
          <a:p>
            <a:endParaRPr lang="nl-BE" b="0">
              <a:solidFill>
                <a:schemeClr val="tx1"/>
              </a:solidFill>
            </a:endParaRPr>
          </a:p>
          <a:p>
            <a:r>
              <a:rPr lang="nl-BE" b="0">
                <a:solidFill>
                  <a:schemeClr val="tx1"/>
                </a:solidFill>
              </a:rPr>
              <a:t>Info over een zorgaanbieder verzameld op één pagina = een fiche</a:t>
            </a:r>
          </a:p>
          <a:p>
            <a:endParaRPr lang="nl-BE" b="0">
              <a:solidFill>
                <a:schemeClr val="tx1"/>
              </a:solidFill>
            </a:endParaRPr>
          </a:p>
          <a:p>
            <a:endParaRPr lang="nl-BE" b="0">
              <a:solidFill>
                <a:schemeClr val="tx1"/>
              </a:solidFill>
            </a:endParaRPr>
          </a:p>
          <a:p>
            <a:r>
              <a:rPr lang="nl-NL" b="0">
                <a:solidFill>
                  <a:schemeClr val="tx1"/>
                </a:solidFill>
              </a:rPr>
              <a:t>Verzameling van gegevens die de overheid bijhoudt en automatisch doorgeeft aan de Sociale Kaart, zoals: </a:t>
            </a:r>
            <a:br>
              <a:rPr lang="nl-NL" sz="1200" b="0">
                <a:solidFill>
                  <a:schemeClr val="tx1"/>
                </a:solidFill>
              </a:rPr>
            </a:br>
            <a:br>
              <a:rPr lang="nl-NL" sz="1200" b="0">
                <a:solidFill>
                  <a:schemeClr val="tx1"/>
                </a:solidFill>
              </a:rPr>
            </a:br>
            <a:endParaRPr lang="nl-NL" sz="1100" b="0">
              <a:solidFill>
                <a:schemeClr val="tx1"/>
              </a:solidFill>
            </a:endParaRPr>
          </a:p>
          <a:p>
            <a:r>
              <a:rPr lang="nl-NL" b="0" i="0">
                <a:solidFill>
                  <a:schemeClr val="tx1"/>
                </a:solidFill>
                <a:effectLst/>
              </a:rPr>
              <a:t>Common Base </a:t>
            </a:r>
            <a:r>
              <a:rPr lang="nl-NL" b="0" i="0" err="1">
                <a:solidFill>
                  <a:schemeClr val="tx1"/>
                </a:solidFill>
                <a:effectLst/>
              </a:rPr>
              <a:t>Registry</a:t>
            </a:r>
            <a:r>
              <a:rPr lang="nl-NL" b="0" i="0">
                <a:solidFill>
                  <a:schemeClr val="tx1"/>
                </a:solidFill>
                <a:effectLst/>
              </a:rPr>
              <a:t> </a:t>
            </a:r>
            <a:r>
              <a:rPr lang="nl-NL" b="0" i="0" err="1">
                <a:solidFill>
                  <a:schemeClr val="tx1"/>
                </a:solidFill>
                <a:effectLst/>
              </a:rPr>
              <a:t>for</a:t>
            </a:r>
            <a:r>
              <a:rPr lang="nl-NL" b="0" i="0">
                <a:solidFill>
                  <a:schemeClr val="tx1"/>
                </a:solidFill>
                <a:effectLst/>
              </a:rPr>
              <a:t> </a:t>
            </a:r>
            <a:r>
              <a:rPr lang="nl-NL" b="0" i="0" err="1">
                <a:solidFill>
                  <a:schemeClr val="tx1"/>
                </a:solidFill>
                <a:effectLst/>
              </a:rPr>
              <a:t>HealthCare</a:t>
            </a:r>
            <a:r>
              <a:rPr lang="nl-NL" b="0" i="0">
                <a:solidFill>
                  <a:schemeClr val="tx1"/>
                </a:solidFill>
                <a:effectLst/>
              </a:rPr>
              <a:t> Actor = bron voor erkenningen van zorgvoorzieningen (bv. woonzorgcentrum) + de erkenning en toelating om een zorgberoep (bv. huisarts) uit te oefenen</a:t>
            </a:r>
            <a:endParaRPr lang="nl-BE" b="0">
              <a:solidFill>
                <a:schemeClr val="tx1"/>
              </a:solidFill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C09E11E2-AF44-9DE6-9ADA-CED6F03B3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403" y="4840959"/>
            <a:ext cx="2476500" cy="885825"/>
          </a:xfrm>
          <a:prstGeom prst="rect">
            <a:avLst/>
          </a:prstGeom>
        </p:spPr>
      </p:pic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FE333EC-DE67-347E-55ED-D2C9BB467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9901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3379B9-7686-C91E-5FC3-1F236A98BD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20585" y="735290"/>
            <a:ext cx="1852553" cy="4185501"/>
          </a:xfrm>
        </p:spPr>
        <p:txBody>
          <a:bodyPr/>
          <a:lstStyle/>
          <a:p>
            <a:pPr lvl="1"/>
            <a:r>
              <a:rPr lang="nl-BE"/>
              <a:t>VKBO</a:t>
            </a:r>
          </a:p>
          <a:p>
            <a:endParaRPr lang="nl-BE"/>
          </a:p>
          <a:p>
            <a:endParaRPr lang="nl-BE"/>
          </a:p>
          <a:p>
            <a:endParaRPr lang="nl-BE"/>
          </a:p>
          <a:p>
            <a:pPr lvl="1"/>
            <a:r>
              <a:rPr lang="nl-BE"/>
              <a:t>VAR</a:t>
            </a:r>
          </a:p>
          <a:p>
            <a:endParaRPr lang="nl-BE"/>
          </a:p>
          <a:p>
            <a:endParaRPr lang="nl-BE"/>
          </a:p>
          <a:p>
            <a:pPr lvl="1"/>
            <a:r>
              <a:rPr lang="nl-BE" err="1"/>
              <a:t>UrbIS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AC5760B-BB2F-B475-2A75-B92D77542B4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515383" y="735291"/>
            <a:ext cx="5524922" cy="1093509"/>
          </a:xfrm>
        </p:spPr>
        <p:txBody>
          <a:bodyPr/>
          <a:lstStyle/>
          <a:p>
            <a:r>
              <a:rPr lang="nl-NL" b="0"/>
              <a:t>Verrijkte Kruispuntbank voor Ondernemingen = bevat de basisgegevens over ondernemingen uit KBO + extra informatie van de Vlaamse overheid</a:t>
            </a:r>
          </a:p>
        </p:txBody>
      </p:sp>
      <p:sp>
        <p:nvSpPr>
          <p:cNvPr id="6" name="Tijdelijke aanduiding voor inhoud 3">
            <a:extLst>
              <a:ext uri="{FF2B5EF4-FFF2-40B4-BE49-F238E27FC236}">
                <a16:creationId xmlns:a16="http://schemas.microsoft.com/office/drawing/2014/main" id="{EF943908-8FEE-F5AF-AEB6-5DCD1F042CC6}"/>
              </a:ext>
            </a:extLst>
          </p:cNvPr>
          <p:cNvSpPr txBox="1">
            <a:spLocks/>
          </p:cNvSpPr>
          <p:nvPr/>
        </p:nvSpPr>
        <p:spPr>
          <a:xfrm>
            <a:off x="3484005" y="1936516"/>
            <a:ext cx="5336386" cy="20992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2"/>
              </a:buBlip>
              <a:defRPr sz="20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0000"/>
              <a:buFontTx/>
              <a:buBlip>
                <a:blip r:embed="rId3"/>
              </a:buBlip>
              <a:defRPr sz="20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4"/>
              </a:buBlip>
              <a:defRPr sz="18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5"/>
              </a:buBlip>
              <a:defRPr sz="18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2"/>
              </a:buBlip>
              <a:defRPr sz="18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b="0"/>
              <a:t>Vlaams Adressenregister = adresgegevens uit Vlaanderen</a:t>
            </a:r>
          </a:p>
          <a:p>
            <a:endParaRPr lang="nl-NL" sz="1600" b="0"/>
          </a:p>
          <a:p>
            <a:endParaRPr lang="nl-NL" sz="1400" b="0"/>
          </a:p>
          <a:p>
            <a:r>
              <a:rPr lang="nl-NL" b="0"/>
              <a:t>Adresgegevens uit Brussels Hoofdstedelijk Gewest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70D5474-27C8-8CD3-DF8D-9138DDD67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6357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42734" y="2043755"/>
            <a:ext cx="3708000" cy="4108469"/>
          </a:xfrm>
        </p:spPr>
        <p:txBody>
          <a:bodyPr/>
          <a:lstStyle/>
          <a:p>
            <a:r>
              <a:rPr lang="nl-BE" sz="1600">
                <a:latin typeface="+mj-lt"/>
              </a:rPr>
              <a:t>Organisatie</a:t>
            </a:r>
            <a:r>
              <a:rPr lang="nl-BE" sz="1600"/>
              <a:t>- of praktijk</a:t>
            </a:r>
            <a:r>
              <a:rPr lang="nl-BE" sz="1600">
                <a:latin typeface="+mj-lt"/>
              </a:rPr>
              <a:t>fiche</a:t>
            </a:r>
          </a:p>
          <a:p>
            <a:pPr marL="0" indent="0">
              <a:buNone/>
            </a:pPr>
            <a:endParaRPr lang="nl-BE" sz="1600">
              <a:latin typeface="+mj-lt"/>
            </a:endParaRPr>
          </a:p>
          <a:p>
            <a:r>
              <a:rPr lang="nl-BE" sz="1600">
                <a:latin typeface="+mj-lt"/>
              </a:rPr>
              <a:t>Aanbodfiche</a:t>
            </a:r>
          </a:p>
          <a:p>
            <a:pPr marL="0" indent="0">
              <a:buNone/>
            </a:pPr>
            <a:endParaRPr lang="nl-BE" sz="1600">
              <a:latin typeface="+mj-lt"/>
            </a:endParaRPr>
          </a:p>
          <a:p>
            <a:pPr marL="0" indent="0">
              <a:buNone/>
            </a:pPr>
            <a:br>
              <a:rPr lang="nl-BE" sz="1600"/>
            </a:br>
            <a:endParaRPr lang="nl-BE" sz="1600">
              <a:latin typeface="+mj-lt"/>
            </a:endParaRPr>
          </a:p>
          <a:p>
            <a:r>
              <a:rPr lang="nl-BE" sz="1600"/>
              <a:t>Zorgverlenersfiche (persoon)</a:t>
            </a:r>
          </a:p>
          <a:p>
            <a:pPr marL="0" indent="0">
              <a:buNone/>
            </a:pPr>
            <a:endParaRPr lang="nl-BE" sz="1600"/>
          </a:p>
          <a:p>
            <a:r>
              <a:rPr lang="nl-BE" sz="1600">
                <a:latin typeface="+mj-lt"/>
              </a:rPr>
              <a:t>Erkenning (C</a:t>
            </a:r>
            <a:r>
              <a:rPr lang="nl-BE" sz="1600"/>
              <a:t>oBRHA)</a:t>
            </a:r>
          </a:p>
          <a:p>
            <a:pPr marL="0" indent="0">
              <a:buNone/>
            </a:pPr>
            <a:endParaRPr lang="nl-BE" sz="1600"/>
          </a:p>
          <a:p>
            <a:r>
              <a:rPr lang="nl-BE" sz="1600">
                <a:latin typeface="+mj-lt"/>
              </a:rPr>
              <a:t>Lijst- en kaartweergave van de zoekresultaten</a:t>
            </a:r>
          </a:p>
          <a:p>
            <a:pPr marL="0" indent="0">
              <a:buNone/>
            </a:pPr>
            <a:endParaRPr lang="nl-BE" sz="1000">
              <a:latin typeface="+mj-lt"/>
            </a:endParaRPr>
          </a:p>
          <a:p>
            <a:endParaRPr lang="nl-BE">
              <a:latin typeface="+mj-lt"/>
            </a:endParaRPr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6052F363-8BA5-1F3B-6199-FBD8E77BA15B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338" y="1942033"/>
            <a:ext cx="320068" cy="320068"/>
          </a:xfr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D6FA3FE-E8F9-5244-64E1-8137B4FA9D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338" y="4034920"/>
            <a:ext cx="266723" cy="320068"/>
          </a:xfrm>
          <a:prstGeom prst="rect">
            <a:avLst/>
          </a:prstGeom>
        </p:spPr>
      </p:pic>
      <p:pic>
        <p:nvPicPr>
          <p:cNvPr id="15" name="Afbeelding 14" descr="Afbeelding met tekst, Lettertype, logo, Elektrisch blauw&#10;&#10;Automatisch gegenereerde beschrijving">
            <a:extLst>
              <a:ext uri="{FF2B5EF4-FFF2-40B4-BE49-F238E27FC236}">
                <a16:creationId xmlns:a16="http://schemas.microsoft.com/office/drawing/2014/main" id="{61999F1B-D493-10D7-205D-9B968D155E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316" y="2423745"/>
            <a:ext cx="3162574" cy="464860"/>
          </a:xfrm>
          <a:prstGeom prst="rect">
            <a:avLst/>
          </a:prstGeom>
        </p:spPr>
      </p:pic>
      <p:pic>
        <p:nvPicPr>
          <p:cNvPr id="17" name="Afbeelding 16" descr="Afbeelding met tekst, Lettertype, Elektrisch blauw, logo&#10;&#10;Automatisch gegenereerde beschrijving">
            <a:extLst>
              <a:ext uri="{FF2B5EF4-FFF2-40B4-BE49-F238E27FC236}">
                <a16:creationId xmlns:a16="http://schemas.microsoft.com/office/drawing/2014/main" id="{E389CB13-C158-B18E-D554-F25AD90447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316" y="2867899"/>
            <a:ext cx="2796782" cy="54868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469B7888-6672-BE38-526F-9D8ECC7266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28" b="9374"/>
          <a:stretch/>
        </p:blipFill>
        <p:spPr>
          <a:xfrm>
            <a:off x="5531316" y="3505694"/>
            <a:ext cx="1961959" cy="259781"/>
          </a:xfrm>
          <a:prstGeom prst="rect">
            <a:avLst/>
          </a:prstGeom>
        </p:spPr>
      </p:pic>
      <p:pic>
        <p:nvPicPr>
          <p:cNvPr id="21" name="Afbeelding 20" descr="Afbeelding met symbool, logo, schermopname, Lettertype&#10;&#10;Automatisch gegenereerde beschrijving">
            <a:extLst>
              <a:ext uri="{FF2B5EF4-FFF2-40B4-BE49-F238E27FC236}">
                <a16:creationId xmlns:a16="http://schemas.microsoft.com/office/drawing/2014/main" id="{026A5F71-2FED-4D8E-41B0-247C74A7D1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316" y="4566712"/>
            <a:ext cx="702179" cy="382138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2A73D48A-FB1A-FD64-9590-6A587C38ADB5}"/>
              </a:ext>
            </a:extLst>
          </p:cNvPr>
          <p:cNvSpPr txBox="1"/>
          <p:nvPr/>
        </p:nvSpPr>
        <p:spPr>
          <a:xfrm>
            <a:off x="7433761" y="3404751"/>
            <a:ext cx="1280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300">
                <a:solidFill>
                  <a:srgbClr val="0F4C81"/>
                </a:solidFill>
                <a:latin typeface="FlandersArtSerif-Regular" panose="00000500000000000000" pitchFamily="2" charset="0"/>
                <a:cs typeface="Calibri" panose="020F0502020204030204" pitchFamily="34" charset="0"/>
              </a:rPr>
              <a:t>Janssens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6316B3F-726C-127A-A004-AEA2FABC4FB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0745"/>
          <a:stretch/>
        </p:blipFill>
        <p:spPr>
          <a:xfrm>
            <a:off x="6019510" y="4044631"/>
            <a:ext cx="1707028" cy="38770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A2B8559A-9395-B002-B8E3-F71BDF8F6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3" y="592108"/>
            <a:ext cx="8472791" cy="548688"/>
          </a:xfrm>
        </p:spPr>
        <p:txBody>
          <a:bodyPr vert="horz"/>
          <a:lstStyle/>
          <a:p>
            <a:r>
              <a:rPr lang="nl-BE"/>
              <a:t>Verduidelijking bij symbolen op de website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96EB744F-C406-11AB-DF69-C0F8DEEAA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3610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2DF3B42-8581-0EFE-64B8-4752E07E41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0085" y="815783"/>
            <a:ext cx="3708000" cy="4464995"/>
          </a:xfrm>
        </p:spPr>
        <p:txBody>
          <a:bodyPr/>
          <a:lstStyle/>
          <a:p>
            <a:r>
              <a:rPr lang="nl-BE" sz="2000"/>
              <a:t>Locatie of regio</a:t>
            </a:r>
          </a:p>
          <a:p>
            <a:pPr marL="0" indent="0">
              <a:buNone/>
            </a:pPr>
            <a:endParaRPr lang="nl-BE" sz="2000"/>
          </a:p>
          <a:p>
            <a:r>
              <a:rPr lang="nl-BE" sz="2000">
                <a:latin typeface="+mj-lt"/>
              </a:rPr>
              <a:t>Meer informatieknop op meerdere plaatsen: resultaatslijst, fiche…</a:t>
            </a:r>
          </a:p>
          <a:p>
            <a:pPr marL="0" indent="0">
              <a:buNone/>
            </a:pPr>
            <a:endParaRPr lang="nl-BE" sz="2000">
              <a:latin typeface="+mj-lt"/>
            </a:endParaRPr>
          </a:p>
          <a:p>
            <a:r>
              <a:rPr lang="nl-BE" sz="2000"/>
              <a:t>Zoekterm</a:t>
            </a:r>
          </a:p>
          <a:p>
            <a:pPr marL="0" indent="0">
              <a:buNone/>
            </a:pPr>
            <a:endParaRPr lang="nl-BE" sz="2000"/>
          </a:p>
          <a:p>
            <a:r>
              <a:rPr lang="nl-BE" sz="2000">
                <a:latin typeface="+mj-lt"/>
              </a:rPr>
              <a:t>Menu op een fiche: fiche bewerken, suggestie tot wijziging…</a:t>
            </a:r>
          </a:p>
          <a:p>
            <a:endParaRPr lang="nl-BE" sz="2000"/>
          </a:p>
          <a:p>
            <a:r>
              <a:rPr lang="nl-BE" sz="2000"/>
              <a:t>Meer erkenningen in de resultaatslijst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FB5078E8-D213-98E3-4048-34DF8C406935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 rotWithShape="1">
          <a:blip r:embed="rId2"/>
          <a:srcRect t="9064"/>
          <a:stretch/>
        </p:blipFill>
        <p:spPr>
          <a:xfrm>
            <a:off x="5330601" y="815783"/>
            <a:ext cx="2118544" cy="40193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CB017F8-7353-725A-C98F-4DE12C438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945" y="1462762"/>
            <a:ext cx="495343" cy="39627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0DD74D91-4820-5FB9-062F-BFD98B8F19D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23" t="8772"/>
          <a:stretch/>
        </p:blipFill>
        <p:spPr>
          <a:xfrm>
            <a:off x="5319305" y="2582567"/>
            <a:ext cx="1359049" cy="39627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07F29C5-7C57-CF07-27A1-809A18994A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0601" y="3299064"/>
            <a:ext cx="375720" cy="356934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87A62415-BA51-7CF0-A1EE-9B5696BBB7A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-1" b="58429"/>
          <a:stretch/>
        </p:blipFill>
        <p:spPr>
          <a:xfrm>
            <a:off x="5330601" y="4452793"/>
            <a:ext cx="3091079" cy="483098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4356699-22AB-2DE6-B9D8-9BD3877EE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0639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003D997-DB15-10C6-9DBA-11B5E3A6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0" y="0"/>
            <a:ext cx="9144000" cy="70431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55323" y="2871000"/>
            <a:ext cx="7416000" cy="1116000"/>
          </a:xfrm>
        </p:spPr>
        <p:txBody>
          <a:bodyPr/>
          <a:lstStyle/>
          <a:p>
            <a:pPr algn="ctr"/>
            <a:r>
              <a:rPr lang="nl-NL"/>
              <a:t>Hoe komen gegevens in de Sociale Kaart? Hoe blijven ze actueel?</a:t>
            </a:r>
            <a:br>
              <a:rPr lang="nl-BE" b="1">
                <a:latin typeface="FlandersArtSans-Light" panose="00000400000000000000" pitchFamily="2" charset="0"/>
              </a:rPr>
            </a:br>
            <a:endParaRPr lang="nl-BE" b="1">
              <a:latin typeface="FlandersArtSans-Light" panose="00000400000000000000" pitchFamily="2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462802-FE84-67EC-02E6-A1E804BC5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14</a:t>
            </a:fld>
            <a:endParaRPr lang="nl-BE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AD423F6D-3CED-4B9E-A8C9-185074B8701F}"/>
              </a:ext>
            </a:extLst>
          </p:cNvPr>
          <p:cNvSpPr/>
          <p:nvPr/>
        </p:nvSpPr>
        <p:spPr>
          <a:xfrm>
            <a:off x="9401452" y="2405848"/>
            <a:ext cx="2743200" cy="2547892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  <a:p>
            <a:pPr algn="ctr"/>
            <a:r>
              <a:rPr lang="nl-BE"/>
              <a:t>Uitdaging = volledig en actueel zijn</a:t>
            </a:r>
          </a:p>
          <a:p>
            <a:pPr algn="ctr"/>
            <a:endParaRPr lang="nl-BE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6F9FDC54-45F9-C5E2-8243-1F0C889A5920}"/>
              </a:ext>
            </a:extLst>
          </p:cNvPr>
          <p:cNvSpPr/>
          <p:nvPr/>
        </p:nvSpPr>
        <p:spPr>
          <a:xfrm>
            <a:off x="9596760" y="399494"/>
            <a:ext cx="2148397" cy="2006354"/>
          </a:xfrm>
          <a:prstGeom prst="ellipse">
            <a:avLst/>
          </a:prstGeom>
          <a:solidFill>
            <a:srgbClr val="80B6E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400"/>
          </a:p>
          <a:p>
            <a:pPr algn="ctr"/>
            <a:r>
              <a:rPr lang="nl-BE" sz="1400"/>
              <a:t>Bestaande overheidsbronnen raadplegen</a:t>
            </a:r>
          </a:p>
          <a:p>
            <a:pPr algn="ctr"/>
            <a:endParaRPr lang="nl-BE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99608E3F-1AF7-1425-0D16-89386D71DE0A}"/>
              </a:ext>
            </a:extLst>
          </p:cNvPr>
          <p:cNvSpPr/>
          <p:nvPr/>
        </p:nvSpPr>
        <p:spPr>
          <a:xfrm>
            <a:off x="9811303" y="5036788"/>
            <a:ext cx="2148397" cy="2006354"/>
          </a:xfrm>
          <a:prstGeom prst="ellipse">
            <a:avLst/>
          </a:prstGeom>
          <a:solidFill>
            <a:srgbClr val="80B6E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 sz="1400"/>
          </a:p>
          <a:p>
            <a:pPr lvl="0" algn="ctr"/>
            <a:r>
              <a:rPr lang="nl-BE" sz="1400"/>
              <a:t>Zorgaanbieders zelf via </a:t>
            </a:r>
          </a:p>
          <a:p>
            <a:pPr lvl="0" algn="ctr"/>
            <a:r>
              <a:rPr lang="nl-BE" sz="1400"/>
              <a:t>gedeelde </a:t>
            </a:r>
            <a:r>
              <a:rPr lang="nl-BE" sz="1400" err="1"/>
              <a:t>verantwoordelijk-heid</a:t>
            </a:r>
            <a:endParaRPr lang="nl-BE" sz="1400"/>
          </a:p>
          <a:p>
            <a:pPr algn="ctr"/>
            <a:endParaRPr lang="nl-BE"/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5063265E-379B-0A4F-EF42-2E42C32B972D}"/>
              </a:ext>
            </a:extLst>
          </p:cNvPr>
          <p:cNvSpPr/>
          <p:nvPr/>
        </p:nvSpPr>
        <p:spPr>
          <a:xfrm>
            <a:off x="10955603" y="4523362"/>
            <a:ext cx="2148397" cy="2006354"/>
          </a:xfrm>
          <a:prstGeom prst="ellipse">
            <a:avLst/>
          </a:prstGeom>
          <a:solidFill>
            <a:srgbClr val="80B6E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 sz="1400"/>
          </a:p>
          <a:p>
            <a:pPr lvl="0" algn="ctr"/>
            <a:r>
              <a:rPr lang="nl-BE" sz="1400"/>
              <a:t>Alle gebruikers via meldingen via ‘suggestie tot wijziging’</a:t>
            </a:r>
          </a:p>
          <a:p>
            <a:pPr algn="ctr"/>
            <a:endParaRPr lang="nl-BE"/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7D9B34FB-3870-4385-3DA1-C52F3AAD4687}"/>
              </a:ext>
            </a:extLst>
          </p:cNvPr>
          <p:cNvSpPr/>
          <p:nvPr/>
        </p:nvSpPr>
        <p:spPr>
          <a:xfrm>
            <a:off x="10631006" y="5749960"/>
            <a:ext cx="2148397" cy="2006354"/>
          </a:xfrm>
          <a:prstGeom prst="ellipse">
            <a:avLst/>
          </a:prstGeom>
          <a:solidFill>
            <a:srgbClr val="80B6E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 sz="1400"/>
          </a:p>
          <a:p>
            <a:pPr lvl="0" algn="ctr"/>
            <a:r>
              <a:rPr lang="nl-BE" sz="1400"/>
              <a:t>Departement Zorg via regionale werking</a:t>
            </a:r>
          </a:p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48225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462802-FE84-67EC-02E6-A1E804BC5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15</a:t>
            </a:fld>
            <a:endParaRPr lang="nl-BE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AD423F6D-3CED-4B9E-A8C9-185074B8701F}"/>
              </a:ext>
            </a:extLst>
          </p:cNvPr>
          <p:cNvSpPr/>
          <p:nvPr/>
        </p:nvSpPr>
        <p:spPr>
          <a:xfrm>
            <a:off x="3053918" y="2317071"/>
            <a:ext cx="2743200" cy="2547892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  <a:p>
            <a:pPr algn="ctr"/>
            <a:r>
              <a:rPr lang="nl-BE"/>
              <a:t>Uitdaging = volledig en actueel zijn</a:t>
            </a:r>
          </a:p>
          <a:p>
            <a:pPr algn="ctr"/>
            <a:endParaRPr lang="nl-BE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6F9FDC54-45F9-C5E2-8243-1F0C889A5920}"/>
              </a:ext>
            </a:extLst>
          </p:cNvPr>
          <p:cNvSpPr/>
          <p:nvPr/>
        </p:nvSpPr>
        <p:spPr>
          <a:xfrm>
            <a:off x="3351319" y="939378"/>
            <a:ext cx="2148397" cy="2006354"/>
          </a:xfrm>
          <a:prstGeom prst="ellipse">
            <a:avLst/>
          </a:prstGeom>
          <a:solidFill>
            <a:srgbClr val="80B6E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400"/>
          </a:p>
          <a:p>
            <a:pPr algn="ctr"/>
            <a:r>
              <a:rPr lang="nl-BE" sz="1400"/>
              <a:t>Bestaande overheidsbronnen raadplegen</a:t>
            </a:r>
          </a:p>
          <a:p>
            <a:pPr algn="ctr"/>
            <a:endParaRPr lang="nl-BE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99608E3F-1AF7-1425-0D16-89386D71DE0A}"/>
              </a:ext>
            </a:extLst>
          </p:cNvPr>
          <p:cNvSpPr/>
          <p:nvPr/>
        </p:nvSpPr>
        <p:spPr>
          <a:xfrm>
            <a:off x="5370638" y="2517008"/>
            <a:ext cx="2148397" cy="2006354"/>
          </a:xfrm>
          <a:prstGeom prst="ellipse">
            <a:avLst/>
          </a:prstGeom>
          <a:solidFill>
            <a:srgbClr val="80B6E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 sz="1400"/>
          </a:p>
          <a:p>
            <a:pPr lvl="0" algn="ctr"/>
            <a:r>
              <a:rPr lang="nl-BE" sz="1400"/>
              <a:t>Zorgaanbieders zelf via </a:t>
            </a:r>
          </a:p>
          <a:p>
            <a:pPr lvl="0" algn="ctr"/>
            <a:r>
              <a:rPr lang="nl-BE" sz="1400"/>
              <a:t>gedeelde </a:t>
            </a:r>
            <a:r>
              <a:rPr lang="nl-BE" sz="1400" err="1"/>
              <a:t>verantwoordelijk-heid</a:t>
            </a:r>
            <a:endParaRPr lang="nl-BE" sz="1400"/>
          </a:p>
          <a:p>
            <a:pPr algn="ctr"/>
            <a:endParaRPr lang="nl-BE"/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5063265E-379B-0A4F-EF42-2E42C32B972D}"/>
              </a:ext>
            </a:extLst>
          </p:cNvPr>
          <p:cNvSpPr/>
          <p:nvPr/>
        </p:nvSpPr>
        <p:spPr>
          <a:xfrm>
            <a:off x="3435481" y="4236302"/>
            <a:ext cx="2148397" cy="2006354"/>
          </a:xfrm>
          <a:prstGeom prst="ellipse">
            <a:avLst/>
          </a:prstGeom>
          <a:solidFill>
            <a:srgbClr val="80B6E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 sz="1400"/>
          </a:p>
          <a:p>
            <a:pPr lvl="0" algn="ctr"/>
            <a:r>
              <a:rPr lang="nl-BE" sz="1400"/>
              <a:t>Alle gebruikers via meldingen via ‘suggestie tot wijziging’</a:t>
            </a:r>
          </a:p>
          <a:p>
            <a:pPr algn="ctr"/>
            <a:endParaRPr lang="nl-BE"/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7D9B34FB-3870-4385-3DA1-C52F3AAD4687}"/>
              </a:ext>
            </a:extLst>
          </p:cNvPr>
          <p:cNvSpPr/>
          <p:nvPr/>
        </p:nvSpPr>
        <p:spPr>
          <a:xfrm>
            <a:off x="1267461" y="2587840"/>
            <a:ext cx="2148397" cy="2006354"/>
          </a:xfrm>
          <a:prstGeom prst="ellipse">
            <a:avLst/>
          </a:prstGeom>
          <a:solidFill>
            <a:srgbClr val="80B6E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 sz="1400"/>
          </a:p>
          <a:p>
            <a:pPr lvl="0" algn="ctr"/>
            <a:r>
              <a:rPr lang="nl-BE" sz="1400"/>
              <a:t>Departement Zorg via regionale werking</a:t>
            </a:r>
          </a:p>
          <a:p>
            <a:pPr algn="ctr"/>
            <a:endParaRPr lang="nl-BE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4F512112-5E7B-FD1F-F088-7F645AACF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000" y="217562"/>
            <a:ext cx="7416000" cy="1116000"/>
          </a:xfrm>
        </p:spPr>
        <p:txBody>
          <a:bodyPr/>
          <a:lstStyle/>
          <a:p>
            <a:r>
              <a:rPr lang="nl-NL"/>
              <a:t>Hoe komen gegevens in de Sociale Kaart? Hoe blijven ze actueel?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9185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C112CA-0AF2-635F-14E4-871660A1D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b="1">
                <a:latin typeface="+mj-lt"/>
              </a:rPr>
              <a:t>Een actuele Sociale Kaart =</a:t>
            </a:r>
            <a:br>
              <a:rPr lang="nl-BE" b="1">
                <a:latin typeface="+mj-lt"/>
              </a:rPr>
            </a:br>
            <a:r>
              <a:rPr lang="nl-BE" b="1">
                <a:latin typeface="+mj-lt"/>
              </a:rPr>
              <a:t>gedeelde verantwoordelijkheid</a:t>
            </a:r>
            <a:endParaRPr lang="nl-BE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974B201A-2A41-29BB-0009-7FAE54D29711}"/>
              </a:ext>
            </a:extLst>
          </p:cNvPr>
          <p:cNvSpPr txBox="1">
            <a:spLocks/>
          </p:cNvSpPr>
          <p:nvPr/>
        </p:nvSpPr>
        <p:spPr>
          <a:xfrm>
            <a:off x="1296000" y="2430766"/>
            <a:ext cx="7416000" cy="18299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2"/>
              </a:buBlip>
              <a:defRPr sz="22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3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4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5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2"/>
              </a:buBlip>
              <a:defRPr sz="20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b="0"/>
              <a:t>Er wordt geen info gevraagd aan de zorgaanbieders die al bij de overheid gekend is =&gt; via koppeling met overheidsbronnen.</a:t>
            </a:r>
          </a:p>
          <a:p>
            <a:pPr>
              <a:buNone/>
            </a:pPr>
            <a:endParaRPr lang="nl-NL" b="0"/>
          </a:p>
          <a:p>
            <a:r>
              <a:rPr lang="nl-NL" b="0"/>
              <a:t>De gegevens die de overheid niet weet, worden aangevuld en actueel gehouden door de zorgaanbieders zelf.</a:t>
            </a:r>
            <a:endParaRPr lang="nl-BE" b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4FCBE44-3C73-A86A-F54F-475F129AF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4073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003D997-DB15-10C6-9DBA-11B5E3A6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0" y="0"/>
            <a:ext cx="9144000" cy="70431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55323" y="2871000"/>
            <a:ext cx="7416000" cy="1116000"/>
          </a:xfrm>
        </p:spPr>
        <p:txBody>
          <a:bodyPr/>
          <a:lstStyle/>
          <a:p>
            <a:pPr algn="ctr"/>
            <a:r>
              <a:rPr lang="nl-BE"/>
              <a:t>Welke info is opgenomen?</a:t>
            </a:r>
            <a:br>
              <a:rPr lang="nl-BE" b="1">
                <a:latin typeface="FlandersArtSans-Light" panose="00000400000000000000" pitchFamily="2" charset="0"/>
              </a:rPr>
            </a:br>
            <a:endParaRPr lang="nl-BE" b="1">
              <a:latin typeface="FlandersArtSans-Light" panose="00000400000000000000" pitchFamily="2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1BE28EC-0A79-9FC7-E9A8-4D5DD7E07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3980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8641B4-ACDA-7A41-3D34-118BD2DEF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293" y="98673"/>
            <a:ext cx="8540885" cy="583689"/>
          </a:xfrm>
        </p:spPr>
        <p:txBody>
          <a:bodyPr/>
          <a:lstStyle/>
          <a:p>
            <a:pPr algn="ctr"/>
            <a:r>
              <a:rPr lang="nl-BE"/>
              <a:t>Welke info is opgenomen?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C90008-D656-F4F9-CE9F-2F8D9BD245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194" y="752637"/>
            <a:ext cx="4133806" cy="1116000"/>
          </a:xfrm>
        </p:spPr>
        <p:txBody>
          <a:bodyPr/>
          <a:lstStyle/>
          <a:p>
            <a:pPr>
              <a:buNone/>
            </a:pPr>
            <a:r>
              <a:rPr lang="nl-NL" sz="1800" b="0"/>
              <a:t>1. Erkende zorgvoorzieningen door het beleidsdomein Welzijn, Volksgezondheid en Gezin (bv. woonzorgcentra, </a:t>
            </a:r>
            <a:r>
              <a:rPr lang="nl-NL" sz="1800" b="0" err="1"/>
              <a:t>CAW’s</a:t>
            </a:r>
            <a:r>
              <a:rPr lang="nl-NL" sz="1800" b="0"/>
              <a:t>)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3F5FCD1-4FCB-43C9-340F-196EEA4ED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783" y="1859574"/>
            <a:ext cx="5299791" cy="301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33B6EAEA-A2F9-8C02-FB5B-055DC715471C}"/>
              </a:ext>
            </a:extLst>
          </p:cNvPr>
          <p:cNvSpPr txBox="1">
            <a:spLocks/>
          </p:cNvSpPr>
          <p:nvPr/>
        </p:nvSpPr>
        <p:spPr>
          <a:xfrm>
            <a:off x="438194" y="1671221"/>
            <a:ext cx="4133806" cy="9099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2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4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5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6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0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nl-NL" sz="1800" b="0"/>
              <a:t>2. Erkende gezondheidszorgberoepen die werken in de eerste lijn (bv. huisartsen, apothekers enz.)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97FAD010-90CC-63FD-0E43-BC61ABE6E88B}"/>
              </a:ext>
            </a:extLst>
          </p:cNvPr>
          <p:cNvSpPr txBox="1">
            <a:spLocks/>
          </p:cNvSpPr>
          <p:nvPr/>
        </p:nvSpPr>
        <p:spPr>
          <a:xfrm>
            <a:off x="5357148" y="714807"/>
            <a:ext cx="3786852" cy="11123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2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4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5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6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0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nl-NL" sz="1800" b="0"/>
              <a:t>3. Niet-erkend zorgaanbod dat thematisch aansluit bij welzijn, volksgezondheid en gezin (bv. zelfhulpgroepen, </a:t>
            </a:r>
            <a:r>
              <a:rPr lang="nl-NL" sz="1800" b="0" err="1"/>
              <a:t>tabakologen</a:t>
            </a:r>
            <a:r>
              <a:rPr lang="nl-NL" sz="1800" b="0"/>
              <a:t> enz.)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191E1C09-B397-7B14-3CF1-9E141E648C1D}"/>
              </a:ext>
            </a:extLst>
          </p:cNvPr>
          <p:cNvSpPr txBox="1">
            <a:spLocks/>
          </p:cNvSpPr>
          <p:nvPr/>
        </p:nvSpPr>
        <p:spPr>
          <a:xfrm>
            <a:off x="438194" y="4870056"/>
            <a:ext cx="3641613" cy="9099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2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4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5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6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0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nl-NL" sz="1800" b="0"/>
              <a:t>4. Erkend door een ander beleidsdomein (bv. maatwerkbedrijven, integratiecentra)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78F86216-B529-979E-C357-A9FBEC3DA94F}"/>
              </a:ext>
            </a:extLst>
          </p:cNvPr>
          <p:cNvSpPr txBox="1"/>
          <p:nvPr/>
        </p:nvSpPr>
        <p:spPr>
          <a:xfrm>
            <a:off x="5255136" y="4855557"/>
            <a:ext cx="381104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/>
              <a:t>5. Restcategorie (bv. gegevens van overheden, zoals jeugddienst gemeente, Vlaamse Gemeenschapscommissie, hoofdzetel VDAB enz.)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A548978C-F0DA-8A39-C355-C743120A2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28681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3D58D1-B923-0837-D991-18244A9E6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Welke info is opgenomen?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725B98D-AB6D-7975-F5E1-D7CEA116AE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999" y="1517715"/>
            <a:ext cx="7676507" cy="4458879"/>
          </a:xfrm>
        </p:spPr>
        <p:txBody>
          <a:bodyPr vert="horz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90000"/>
              <a:buFontTx/>
              <a:buBlip>
                <a:blip r:embed="rId2"/>
              </a:buBlip>
              <a:tabLst/>
              <a:defRPr/>
            </a:pPr>
            <a:r>
              <a:rPr kumimoji="0" lang="nl-BE" sz="2200" b="1" i="0" u="none" strike="noStrike" kern="1200" cap="none" spc="0" normalizeH="0" baseline="0" noProof="0" dirty="0">
                <a:ln>
                  <a:noFill/>
                </a:ln>
                <a:solidFill>
                  <a:srgbClr val="37373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Rubriekenlijst</a:t>
            </a:r>
          </a:p>
          <a:p>
            <a:pPr marL="575945" marR="0" lvl="1" indent="-287655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75000"/>
              <a:buFontTx/>
              <a:buBlip>
                <a:blip r:embed="rId3"/>
              </a:buBlip>
              <a:tabLst/>
              <a:defRPr/>
            </a:pPr>
            <a:r>
              <a:rPr kumimoji="0" lang="nl-BE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= inhoudstafel van de databank</a:t>
            </a:r>
            <a:endParaRPr lang="nl-BE" sz="2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863600" marR="0" lvl="2" indent="-287655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85000"/>
              <a:buFontTx/>
              <a:buBlip>
                <a:blip r:embed="rId4"/>
              </a:buBlip>
              <a:tabLst/>
              <a:defRPr/>
            </a:pPr>
            <a:r>
              <a:rPr kumimoji="0" lang="nl-BE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Welzijnsorganisaties/zorgvoorzieningen</a:t>
            </a:r>
            <a:endParaRPr lang="nl-BE" sz="2000" b="0" i="0" u="none" strike="noStrike" kern="1200" cap="none" spc="0" normalizeH="0" baseline="0" noProof="0" dirty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1151890" lvl="3" indent="-287655">
              <a:buSzPct val="85000"/>
              <a:buBlip>
                <a:blip r:embed="rId4"/>
              </a:buBlip>
              <a:defRPr/>
            </a:pPr>
            <a:r>
              <a:rPr lang="nl-BE" dirty="0">
                <a:solidFill>
                  <a:srgbClr val="373636"/>
                </a:solidFill>
                <a:latin typeface="Calibri"/>
                <a:cs typeface="Calibri"/>
              </a:rPr>
              <a:t>Sociale huizen, woonzorgcentra, kinderopvanginitiatieven…</a:t>
            </a:r>
            <a:endParaRPr lang="nl-BE" b="0" i="0" u="none" strike="noStrike" kern="1200" cap="none" spc="0" normalizeH="0" baseline="0" noProof="0" dirty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863600" marR="0" lvl="2" indent="-287655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85000"/>
              <a:buFontTx/>
              <a:buBlip>
                <a:blip r:embed="rId4"/>
              </a:buBlip>
              <a:tabLst/>
              <a:defRPr/>
            </a:pPr>
            <a:r>
              <a:rPr kumimoji="0" lang="nl-BE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Gezondheidszorgberoepen</a:t>
            </a:r>
            <a:endParaRPr lang="nl-BE" sz="2000" b="0" i="0" u="none" strike="noStrike" kern="1200" cap="none" spc="0" normalizeH="0" baseline="0" noProof="0" dirty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1151890" lvl="3" indent="-287655">
              <a:buSzPct val="85000"/>
              <a:buBlip>
                <a:blip r:embed="rId4"/>
              </a:buBlip>
              <a:defRPr/>
            </a:pPr>
            <a:r>
              <a:rPr kumimoji="0" lang="nl-BE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Apotheken, huisartsen, kinesitherapeuten, logopedisten…</a:t>
            </a:r>
            <a:endParaRPr lang="nl-BE" b="0" i="0" u="none" strike="noStrike" kern="1200" cap="none" spc="0" normalizeH="0" baseline="0" noProof="0" dirty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575945" marR="0" lvl="2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85000"/>
              <a:buNone/>
              <a:tabLst/>
              <a:defRPr/>
            </a:pPr>
            <a:endParaRPr lang="nl-BE" sz="2000" b="0" i="0" u="none" strike="noStrike" kern="1200" cap="none" spc="0" normalizeH="0" baseline="0" noProof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Calibri"/>
            </a:endParaRPr>
          </a:p>
          <a:p>
            <a:pPr marL="0" marR="0" lvl="0" indent="-287655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90000"/>
              <a:buFontTx/>
              <a:buBlip>
                <a:blip r:embed="rId2"/>
              </a:buBlip>
              <a:tabLst/>
              <a:defRPr/>
            </a:pPr>
            <a:r>
              <a:rPr kumimoji="0" lang="nl-NL" sz="2200" b="1" i="0" u="none" strike="noStrike" kern="1200" cap="none" spc="0" normalizeH="0" baseline="0" noProof="0" dirty="0">
                <a:ln>
                  <a:noFill/>
                </a:ln>
                <a:solidFill>
                  <a:srgbClr val="37373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Fiche is gekoppeld:</a:t>
            </a:r>
            <a:endParaRPr lang="nl-NL" sz="2200" b="1" i="0" u="none" strike="noStrike" kern="1200" cap="none" spc="0" normalizeH="0" baseline="0" noProof="0" dirty="0">
              <a:ln>
                <a:noFill/>
              </a:ln>
              <a:solidFill>
                <a:srgbClr val="373736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575945" marR="0" lvl="1" indent="-287655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75000"/>
              <a:buFontTx/>
              <a:buBlip>
                <a:blip r:embed="rId3"/>
              </a:buBlip>
              <a:tabLst/>
              <a:defRPr/>
            </a:pP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aan één of meerdere rubrieken</a:t>
            </a:r>
            <a:endParaRPr lang="nl-NL" sz="2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575945" lvl="1" indent="-287655">
              <a:defRPr/>
            </a:pPr>
            <a:r>
              <a:rPr lang="nl-NL" dirty="0">
                <a:solidFill>
                  <a:prstClr val="white">
                    <a:lumMod val="50000"/>
                  </a:prstClr>
                </a:solidFill>
                <a:cs typeface="Calibri"/>
              </a:rPr>
              <a:t>een zo precies mogelijke </a:t>
            </a:r>
            <a:r>
              <a:rPr lang="nl-NL" dirty="0" err="1">
                <a:solidFill>
                  <a:prstClr val="white">
                    <a:lumMod val="50000"/>
                  </a:prstClr>
                </a:solidFill>
                <a:cs typeface="Calibri"/>
              </a:rPr>
              <a:t>subrubriek</a:t>
            </a:r>
            <a:endParaRPr lang="nl-NL" dirty="0">
              <a:solidFill>
                <a:prstClr val="white">
                  <a:lumMod val="50000"/>
                </a:prstClr>
              </a:solidFill>
              <a:ea typeface="Calibri"/>
              <a:cs typeface="Calibri"/>
            </a:endParaRPr>
          </a:p>
          <a:p>
            <a:pPr marL="288290" marR="0" lvl="1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75000"/>
              <a:buNone/>
              <a:tabLst/>
              <a:defRPr/>
            </a:pPr>
            <a:br>
              <a:rPr lang="nl-NL" dirty="0">
                <a:latin typeface="Calibri"/>
              </a:rPr>
            </a:br>
            <a:endParaRPr lang="nl-NL">
              <a:solidFill>
                <a:prstClr val="white">
                  <a:lumMod val="50000"/>
                </a:prstClr>
              </a:solidFill>
              <a:latin typeface="Calibri"/>
            </a:endParaRPr>
          </a:p>
          <a:p>
            <a:pPr indent="-287655">
              <a:defRPr/>
            </a:pPr>
            <a:r>
              <a:rPr lang="nl-NL" dirty="0">
                <a:latin typeface="Calibri"/>
                <a:cs typeface="Calibri"/>
              </a:rPr>
              <a:t>Afspraken rond manier van opnemen &gt; </a:t>
            </a:r>
            <a:r>
              <a:rPr lang="nl-NL" dirty="0" err="1">
                <a:latin typeface="Calibri"/>
                <a:cs typeface="Calibri"/>
              </a:rPr>
              <a:t>datagovernance</a:t>
            </a:r>
            <a:endParaRPr lang="nl-NL" dirty="0">
              <a:latin typeface="Calibri"/>
              <a:ea typeface="Calibri"/>
              <a:cs typeface="Calibri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69BBC88-EBAF-2A82-F8C1-1C24D3EF4B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7741" y="4425685"/>
            <a:ext cx="2337930" cy="79675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A433A7A1-2E14-0ECA-AAB5-38ADB90DE2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1559" y="3429000"/>
            <a:ext cx="3570948" cy="823147"/>
          </a:xfrm>
          <a:prstGeom prst="rect">
            <a:avLst/>
          </a:prstGeom>
        </p:spPr>
      </p:pic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720AFD8-F518-5066-F1CE-FEA3EA5E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97871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644B94-9547-3866-BEDE-6966C2495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Inhoud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C6775C-5F15-3FE0-2A23-962FD84928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999" y="1915199"/>
            <a:ext cx="7716025" cy="4400759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nl-BE" b="0">
                <a:cs typeface="Calibri"/>
                <a:hlinkClick r:id="rId2" action="ppaction://hlinksldjump"/>
              </a:rPr>
              <a:t>Wat is de Sociale Kaart? Voor wie? Waarom?</a:t>
            </a:r>
            <a:endParaRPr lang="nl-BE" b="0">
              <a:cs typeface="Calibri"/>
            </a:endParaRPr>
          </a:p>
          <a:p>
            <a:r>
              <a:rPr lang="nl-NL" b="0">
                <a:cs typeface="Calibri"/>
                <a:hlinkClick r:id="rId3" action="ppaction://hlinksldjump"/>
              </a:rPr>
              <a:t>Terminologie en symbolen</a:t>
            </a:r>
            <a:endParaRPr lang="nl-NL" b="0">
              <a:cs typeface="Calibri"/>
            </a:endParaRPr>
          </a:p>
          <a:p>
            <a:r>
              <a:rPr lang="nl-NL" b="0">
                <a:cs typeface="Calibri"/>
                <a:hlinkClick r:id="rId4" action="ppaction://hlinksldjump"/>
              </a:rPr>
              <a:t>Hoe komen gegevens erin? Hoe blijven ze actueel?</a:t>
            </a:r>
            <a:endParaRPr lang="nl-NL" b="0">
              <a:cs typeface="Calibri"/>
            </a:endParaRPr>
          </a:p>
          <a:p>
            <a:r>
              <a:rPr lang="nl-BE" b="0">
                <a:ea typeface="Calibri"/>
                <a:cs typeface="Calibri"/>
                <a:hlinkClick r:id="rId5" action="ppaction://hlinksldjump"/>
              </a:rPr>
              <a:t>Welke info is opgenomen?</a:t>
            </a:r>
            <a:endParaRPr lang="nl-BE" b="0">
              <a:ea typeface="Calibri"/>
              <a:cs typeface="Calibri"/>
            </a:endParaRPr>
          </a:p>
          <a:p>
            <a:r>
              <a:rPr lang="nl-NL" b="0">
                <a:ea typeface="Calibri"/>
                <a:cs typeface="Calibri"/>
                <a:hlinkClick r:id="rId6" action="ppaction://hlinksldjump"/>
              </a:rPr>
              <a:t>Hoe is de databank opgebouwd? Hoe verhouden de gegevens zich tegenover elkaar?</a:t>
            </a:r>
            <a:endParaRPr lang="nl-NL" b="0">
              <a:ea typeface="Calibri"/>
              <a:cs typeface="Calibri"/>
            </a:endParaRPr>
          </a:p>
          <a:p>
            <a:r>
              <a:rPr lang="nl-BE" b="0">
                <a:ea typeface="Calibri"/>
                <a:cs typeface="Calibri"/>
                <a:hlinkClick r:id="rId7" action="ppaction://hlinksldjump"/>
              </a:rPr>
              <a:t>Hoe zoek je in de Sociale Kaart?</a:t>
            </a:r>
            <a:endParaRPr lang="nl-BE" b="0">
              <a:ea typeface="Calibri"/>
              <a:cs typeface="Calibri"/>
            </a:endParaRPr>
          </a:p>
          <a:p>
            <a:r>
              <a:rPr lang="nl-NL" b="0">
                <a:cs typeface="Calibri"/>
                <a:hlinkClick r:id="rId8" action="ppaction://hlinksldjump"/>
              </a:rPr>
              <a:t>Extra mogelijkheden van een ingelogde gebruiker</a:t>
            </a:r>
            <a:endParaRPr lang="nl-BE" b="0">
              <a:ea typeface="Calibri"/>
              <a:cs typeface="Calibri"/>
            </a:endParaRPr>
          </a:p>
          <a:p>
            <a:r>
              <a:rPr lang="nl-BE" b="0">
                <a:cs typeface="Calibri"/>
                <a:hlinkClick r:id="rId9" action="ppaction://hlinksldjump"/>
              </a:rPr>
              <a:t>Wat is het nut van de Sociale Kaart?</a:t>
            </a:r>
            <a:endParaRPr lang="nl-BE" b="0">
              <a:cs typeface="Calibri"/>
            </a:endParaRPr>
          </a:p>
          <a:p>
            <a:r>
              <a:rPr lang="nl-BE" b="0">
                <a:cs typeface="Calibri"/>
                <a:hlinkClick r:id="rId10" action="ppaction://hlinksldjump"/>
              </a:rPr>
              <a:t>Wat is de link met Rechtenverkenner?</a:t>
            </a:r>
            <a:endParaRPr lang="nl-BE" b="0">
              <a:cs typeface="Calibri"/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9AECEEE-F37B-AC0A-2204-160A1EEAF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669637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577B444-15FB-14EF-EE88-BCA1D92A9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364" y="1195581"/>
            <a:ext cx="7860636" cy="490641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B6143A-8874-69A5-3767-E496AB534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Welke info is opgenomen?</a:t>
            </a:r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8378818F-7963-B67E-7DC7-EC4FA62C98FB}"/>
              </a:ext>
            </a:extLst>
          </p:cNvPr>
          <p:cNvSpPr/>
          <p:nvPr/>
        </p:nvSpPr>
        <p:spPr>
          <a:xfrm>
            <a:off x="751891" y="3515812"/>
            <a:ext cx="1787703" cy="68836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A9C0565-71E6-3314-EB77-BF19A93FF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20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6542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B6143A-8874-69A5-3767-E496AB534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Welke info is opgenomen?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BDFD502-B0F8-BB5B-87CB-D576E503D5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39"/>
          <a:stretch/>
        </p:blipFill>
        <p:spPr>
          <a:xfrm>
            <a:off x="485025" y="1307458"/>
            <a:ext cx="4198984" cy="388653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FD4131DE-6ABA-6F51-C8F1-8E70163E0D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000" y="1314000"/>
            <a:ext cx="4580017" cy="4320914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7D190A53-9FB8-5ECB-1258-24568D73945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9050"/>
          <a:stretch>
            <a:fillRect/>
          </a:stretch>
        </p:blipFill>
        <p:spPr>
          <a:xfrm>
            <a:off x="2400508" y="2775256"/>
            <a:ext cx="4198984" cy="3153596"/>
          </a:xfrm>
          <a:prstGeom prst="rect">
            <a:avLst/>
          </a:prstGeom>
        </p:spPr>
      </p:pic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FF8F7FE-6283-B24B-2704-293912595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21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5281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CD7BCF-9750-99C6-88BA-0B392CABB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>
                <a:latin typeface="+mj-lt"/>
              </a:rPr>
              <a:t>Rubrieken/Trefwoorden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94D7B8-2E05-E9B2-67C1-5F42F8A8FCA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Opbouw van de hoofdrubrieken:</a:t>
            </a:r>
          </a:p>
          <a:p>
            <a:pPr lvl="1"/>
            <a:r>
              <a:rPr lang="nl-BE" dirty="0"/>
              <a:t>Telefonische hulpverlening/crisis/online hulpverlening</a:t>
            </a:r>
          </a:p>
          <a:p>
            <a:pPr lvl="1"/>
            <a:r>
              <a:rPr lang="nl-BE" dirty="0"/>
              <a:t>Ambulante hulpverlening</a:t>
            </a:r>
          </a:p>
          <a:p>
            <a:pPr lvl="1"/>
            <a:r>
              <a:rPr lang="nl-BE" dirty="0"/>
              <a:t>Residentiële hulpverlening</a:t>
            </a:r>
          </a:p>
          <a:p>
            <a:pPr lvl="1"/>
            <a:r>
              <a:rPr lang="nl-BE" dirty="0"/>
              <a:t>Specifieke voorzieningen</a:t>
            </a:r>
          </a:p>
          <a:p>
            <a:pPr lvl="1"/>
            <a:r>
              <a:rPr lang="nl-BE" dirty="0"/>
              <a:t>Zelfhulp</a:t>
            </a:r>
          </a:p>
          <a:p>
            <a:pPr lvl="1"/>
            <a:r>
              <a:rPr lang="nl-BE" dirty="0"/>
              <a:t>Overleg, koepels, federaties</a:t>
            </a:r>
            <a:br>
              <a:rPr lang="nl-BE" dirty="0"/>
            </a:br>
            <a:endParaRPr lang="nl-BE" dirty="0"/>
          </a:p>
          <a:p>
            <a:r>
              <a:rPr lang="nl-BE" dirty="0"/>
              <a:t>Standaard een aantal trefwoorden per (sub)rubriek</a:t>
            </a:r>
          </a:p>
          <a:p>
            <a:pPr marL="288000" lvl="1" indent="0">
              <a:buNone/>
            </a:pPr>
            <a:endParaRPr lang="nl-BE" dirty="0"/>
          </a:p>
          <a:p>
            <a:r>
              <a:rPr lang="nl-BE" dirty="0"/>
              <a:t>Regelmatige controle en update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AD0E51-AADC-0D1E-48FD-1D5466CC6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22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0234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8BBE73-48BB-EA5E-4799-7B1492D2E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>
                <a:latin typeface="+mj-lt"/>
              </a:rPr>
              <a:t>Wat vind je er niet in?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DCDD7F8-F2F2-03E3-41C7-8B636118946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Wat wel en niet opgenomen wordt in de Sociale Kaart is in evolutie</a:t>
            </a:r>
          </a:p>
          <a:p>
            <a:pPr marL="918900" lvl="1" indent="-342900">
              <a:buFont typeface="Wingdings" panose="05000000000000000000" pitchFamily="2" charset="2"/>
              <a:buChar char="Ø"/>
            </a:pPr>
            <a:r>
              <a:rPr lang="nl-BE" b="1"/>
              <a:t>de ideale Sociale Kaart bestaat niet en is nooit “af”</a:t>
            </a:r>
          </a:p>
          <a:p>
            <a:pPr lvl="1"/>
            <a:r>
              <a:rPr lang="nl-BE"/>
              <a:t>Scheidingsconsulenten, kindercoaches, burn-outcoaches, …</a:t>
            </a:r>
          </a:p>
          <a:p>
            <a:pPr lvl="1"/>
            <a:r>
              <a:rPr lang="nl-BE"/>
              <a:t>Advocaten, notarissen, gerechtsdeurwaarders</a:t>
            </a:r>
          </a:p>
          <a:p>
            <a:pPr lvl="1"/>
            <a:r>
              <a:rPr lang="nl-BE"/>
              <a:t>Sportverenigingen, tenzij duidelijke link met</a:t>
            </a:r>
            <a:br>
              <a:rPr lang="nl-BE"/>
            </a:br>
            <a:r>
              <a:rPr lang="nl-BE"/>
              <a:t>personen met een handicap</a:t>
            </a:r>
          </a:p>
          <a:p>
            <a:pPr lvl="1"/>
            <a:r>
              <a:rPr lang="nl-BE"/>
              <a:t>Traiteurdiensten</a:t>
            </a:r>
          </a:p>
          <a:p>
            <a:pPr lvl="1"/>
            <a:r>
              <a:rPr lang="nl-BE"/>
              <a:t>Commerciële poetsdiensten</a:t>
            </a:r>
          </a:p>
          <a:p>
            <a:pPr lvl="1"/>
            <a:r>
              <a:rPr lang="nl-BE"/>
              <a:t>…</a:t>
            </a:r>
          </a:p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F3B4F52-13F2-EAC7-765E-35668C72C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23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438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003D997-DB15-10C6-9DBA-11B5E3A6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0" y="0"/>
            <a:ext cx="9144000" cy="70431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55323" y="2871000"/>
            <a:ext cx="7416000" cy="1116000"/>
          </a:xfrm>
        </p:spPr>
        <p:txBody>
          <a:bodyPr/>
          <a:lstStyle/>
          <a:p>
            <a:pPr algn="ctr"/>
            <a:r>
              <a:rPr lang="nl-BE"/>
              <a:t>Hoe is de databank opgebouwd? </a:t>
            </a:r>
            <a:br>
              <a:rPr lang="nl-BE"/>
            </a:br>
            <a:r>
              <a:rPr lang="nl-BE"/>
              <a:t>Hoe verhouden de gegevens zich tegenover elkaar?</a:t>
            </a:r>
            <a:br>
              <a:rPr lang="nl-BE" b="1">
                <a:latin typeface="FlandersArtSans-Light" panose="00000400000000000000" pitchFamily="2" charset="0"/>
              </a:rPr>
            </a:br>
            <a:endParaRPr lang="nl-BE" b="1">
              <a:latin typeface="FlandersArtSans-Light" panose="00000400000000000000" pitchFamily="2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D9AA306-7915-1995-9AA5-7F3082E63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24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1466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F57D9-BFEE-B84F-EF02-A2356B8B7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>
                <a:cs typeface="Calibri"/>
              </a:rPr>
              <a:t>Datamodel zorgvoorzieningen</a:t>
            </a:r>
          </a:p>
        </p:txBody>
      </p:sp>
      <p:pic>
        <p:nvPicPr>
          <p:cNvPr id="5" name="Tijdelijke aanduiding voor inhoud 4" descr="Afbeelding met tekst, schermopname, Lettertype, ontwerp&#10;&#10;Automatisch gegenereerde beschrijving">
            <a:extLst>
              <a:ext uri="{FF2B5EF4-FFF2-40B4-BE49-F238E27FC236}">
                <a16:creationId xmlns:a16="http://schemas.microsoft.com/office/drawing/2014/main" id="{70A93EE9-06F4-6CB8-75F9-54355FBA7CC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4515" t="17144" r="30993" b="25423"/>
          <a:stretch/>
        </p:blipFill>
        <p:spPr>
          <a:xfrm>
            <a:off x="1021405" y="1314000"/>
            <a:ext cx="7340400" cy="4636228"/>
          </a:xfrm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A5870E8-7339-F466-E287-AA3BBDB46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25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697394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9096A2-C961-4AD0-A8F0-894989329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000" y="920741"/>
            <a:ext cx="7416000" cy="1116000"/>
          </a:xfrm>
        </p:spPr>
        <p:txBody>
          <a:bodyPr/>
          <a:lstStyle/>
          <a:p>
            <a:r>
              <a:rPr lang="nl-BE"/>
              <a:t>Voorbeeld &gt; zorgvoorziening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D980C9E-6CFD-4927-8B6F-6D034FBC55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1823454"/>
          </a:xfrm>
        </p:spPr>
        <p:txBody>
          <a:bodyPr/>
          <a:lstStyle/>
          <a:p>
            <a:pPr>
              <a:buNone/>
            </a:pPr>
            <a:r>
              <a:rPr lang="nl-BE" b="0" err="1"/>
              <a:t>Nottebohm</a:t>
            </a:r>
            <a:r>
              <a:rPr lang="nl-BE" b="0"/>
              <a:t> - Woonzorgcentrum is erkend als: </a:t>
            </a:r>
            <a:br>
              <a:rPr lang="nl-BE" b="0"/>
            </a:br>
            <a:endParaRPr lang="nl-BE" b="0"/>
          </a:p>
          <a:p>
            <a:pPr marL="342900" indent="-342900">
              <a:buFontTx/>
              <a:buChar char="-"/>
            </a:pPr>
            <a:r>
              <a:rPr lang="nl-BE" b="0"/>
              <a:t>Assistentiewoningen</a:t>
            </a:r>
          </a:p>
          <a:p>
            <a:pPr marL="342900" indent="-342900">
              <a:buFontTx/>
              <a:buChar char="-"/>
            </a:pPr>
            <a:r>
              <a:rPr lang="nl-BE" b="0"/>
              <a:t>Kortverblijf</a:t>
            </a:r>
          </a:p>
          <a:p>
            <a:pPr marL="342900" indent="-342900">
              <a:buFontTx/>
              <a:buChar char="-"/>
            </a:pPr>
            <a:r>
              <a:rPr lang="nl-BE" b="0"/>
              <a:t>Woonzorgcentrum</a:t>
            </a:r>
          </a:p>
          <a:p>
            <a:pPr>
              <a:buNone/>
            </a:pPr>
            <a:endParaRPr lang="nl-BE" b="0"/>
          </a:p>
        </p:txBody>
      </p:sp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CA33F35D-9331-45C4-8439-5853F620F148}"/>
              </a:ext>
            </a:extLst>
          </p:cNvPr>
          <p:cNvSpPr/>
          <p:nvPr/>
        </p:nvSpPr>
        <p:spPr>
          <a:xfrm>
            <a:off x="1224793" y="1872000"/>
            <a:ext cx="3733706" cy="346521"/>
          </a:xfrm>
          <a:prstGeom prst="roundRect">
            <a:avLst/>
          </a:prstGeom>
          <a:solidFill>
            <a:srgbClr val="0F4C81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0F4C81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Pijl: gebogen 11">
            <a:extLst>
              <a:ext uri="{FF2B5EF4-FFF2-40B4-BE49-F238E27FC236}">
                <a16:creationId xmlns:a16="http://schemas.microsoft.com/office/drawing/2014/main" id="{F37DD437-AB7D-4918-9F85-F928246DFD12}"/>
              </a:ext>
            </a:extLst>
          </p:cNvPr>
          <p:cNvSpPr/>
          <p:nvPr/>
        </p:nvSpPr>
        <p:spPr>
          <a:xfrm>
            <a:off x="1820410" y="1528200"/>
            <a:ext cx="314590" cy="3222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0D69913-9E6D-4861-9F1F-602D2718204A}"/>
              </a:ext>
            </a:extLst>
          </p:cNvPr>
          <p:cNvSpPr txBox="1"/>
          <p:nvPr/>
        </p:nvSpPr>
        <p:spPr>
          <a:xfrm>
            <a:off x="5270713" y="2846534"/>
            <a:ext cx="1047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>
                <a:ln>
                  <a:noFill/>
                </a:ln>
                <a:solidFill>
                  <a:srgbClr val="0F4C8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AANBOD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2E540444-9D81-4561-8A0D-761988CA0A05}"/>
              </a:ext>
            </a:extLst>
          </p:cNvPr>
          <p:cNvSpPr txBox="1"/>
          <p:nvPr/>
        </p:nvSpPr>
        <p:spPr>
          <a:xfrm>
            <a:off x="2135869" y="1410109"/>
            <a:ext cx="148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>
                <a:ln>
                  <a:noFill/>
                </a:ln>
                <a:solidFill>
                  <a:srgbClr val="0F4C8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ORGANISATIE</a:t>
            </a:r>
          </a:p>
        </p:txBody>
      </p:sp>
      <p:sp>
        <p:nvSpPr>
          <p:cNvPr id="7" name="Pijl: rechts 6">
            <a:extLst>
              <a:ext uri="{FF2B5EF4-FFF2-40B4-BE49-F238E27FC236}">
                <a16:creationId xmlns:a16="http://schemas.microsoft.com/office/drawing/2014/main" id="{1E075F8B-4F52-83E2-F56D-F227322D9DB7}"/>
              </a:ext>
            </a:extLst>
          </p:cNvPr>
          <p:cNvSpPr/>
          <p:nvPr/>
        </p:nvSpPr>
        <p:spPr>
          <a:xfrm>
            <a:off x="4698124" y="2952248"/>
            <a:ext cx="530547" cy="1600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B71A48C-CBFB-06EB-A8B4-F1DFD23C7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649" y="4131373"/>
            <a:ext cx="6849285" cy="912743"/>
          </a:xfrm>
          <a:prstGeom prst="rect">
            <a:avLst/>
          </a:prstGeom>
        </p:spPr>
      </p:pic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50922949-FF55-21F5-777D-2375E862F6F8}"/>
              </a:ext>
            </a:extLst>
          </p:cNvPr>
          <p:cNvSpPr/>
          <p:nvPr/>
        </p:nvSpPr>
        <p:spPr>
          <a:xfrm>
            <a:off x="1215366" y="2470979"/>
            <a:ext cx="3347207" cy="1054646"/>
          </a:xfrm>
          <a:prstGeom prst="roundRect">
            <a:avLst/>
          </a:prstGeom>
          <a:solidFill>
            <a:srgbClr val="0F4C81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0F4C81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9E28DA45-646A-889C-B049-2E455C68B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26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076950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5537E0-1266-D5FF-9CD2-72D9A6A4E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600"/>
              <a:t>Welke info staat er op een organisatie- of praktijkfiche?</a:t>
            </a:r>
            <a:endParaRPr lang="nl-BE" b="0"/>
          </a:p>
        </p:txBody>
      </p:sp>
      <p:sp>
        <p:nvSpPr>
          <p:cNvPr id="7" name="Tekstvak 6">
            <a:hlinkClick r:id="rId3"/>
            <a:extLst>
              <a:ext uri="{FF2B5EF4-FFF2-40B4-BE49-F238E27FC236}">
                <a16:creationId xmlns:a16="http://schemas.microsoft.com/office/drawing/2014/main" id="{E0392B30-60C3-0E71-2BF4-EBBB4D8D876D}"/>
              </a:ext>
            </a:extLst>
          </p:cNvPr>
          <p:cNvSpPr txBox="1"/>
          <p:nvPr/>
        </p:nvSpPr>
        <p:spPr>
          <a:xfrm>
            <a:off x="7325710" y="180402"/>
            <a:ext cx="1386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>
                <a:hlinkClick r:id="rId3"/>
              </a:rPr>
              <a:t>Online fiche</a:t>
            </a:r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5D63DA5-0FC5-73E7-B68D-354086EB86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144" y="1761469"/>
            <a:ext cx="8012864" cy="430799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3F84D224-9FEC-305C-B608-67DBDBA877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632" y="549734"/>
            <a:ext cx="8389368" cy="5552266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4255DFC1-E5CC-386F-C617-BB15A5BAC2DA}"/>
              </a:ext>
            </a:extLst>
          </p:cNvPr>
          <p:cNvSpPr/>
          <p:nvPr/>
        </p:nvSpPr>
        <p:spPr>
          <a:xfrm>
            <a:off x="665632" y="4901938"/>
            <a:ext cx="1766483" cy="24509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9E62AD4-F939-F67F-48A9-3179DDAC1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27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0191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195045-FED1-D751-B6AC-DB02D761D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Informatie op aanbodfiche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E988439-8776-0C52-3042-FB9F852D73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854980F1-6F3C-EC96-387C-775228635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26" y="1723880"/>
            <a:ext cx="8413174" cy="3410240"/>
          </a:xfrm>
          <a:prstGeom prst="rect">
            <a:avLst/>
          </a:prstGeom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5F1DEFB-FF76-F98D-B5B8-E6516CD77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28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25638318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Tijdelijke aanduiding voor inhoud 9" descr="Afbeelding met tekst, schermopname, Lettertype, ontwerp&#10;&#10;Automatisch gegenereerde beschrijving">
            <a:extLst>
              <a:ext uri="{FF2B5EF4-FFF2-40B4-BE49-F238E27FC236}">
                <a16:creationId xmlns:a16="http://schemas.microsoft.com/office/drawing/2014/main" id="{2843E85B-A62D-7B87-70C5-CFC82E4DA8D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" t="17949" r="6930" b="24587"/>
          <a:stretch/>
        </p:blipFill>
        <p:spPr>
          <a:xfrm>
            <a:off x="327117" y="1102936"/>
            <a:ext cx="8841823" cy="4044099"/>
          </a:xfr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AA30F4AB-E29E-54DA-5F7D-9653E388E207}"/>
              </a:ext>
            </a:extLst>
          </p:cNvPr>
          <p:cNvSpPr txBox="1"/>
          <p:nvPr/>
        </p:nvSpPr>
        <p:spPr>
          <a:xfrm>
            <a:off x="5082032" y="5147035"/>
            <a:ext cx="3184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/>
              <a:t>= welke erkende zorgverleners werken er in de praktijk? 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DCEE639-D7D7-1372-01CA-03D48036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29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09199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003D997-DB15-10C6-9DBA-11B5E3A6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228226" y="-4223"/>
            <a:ext cx="8912088" cy="686644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14922" y="3747693"/>
            <a:ext cx="7416000" cy="1116000"/>
          </a:xfrm>
        </p:spPr>
        <p:txBody>
          <a:bodyPr/>
          <a:lstStyle/>
          <a:p>
            <a:r>
              <a:rPr lang="nl-BE" b="1">
                <a:latin typeface="Calibri" panose="020F0502020204030204" pitchFamily="34" charset="0"/>
              </a:rPr>
              <a:t>Een blik op </a:t>
            </a:r>
            <a:r>
              <a:rPr lang="nl-BE" b="1">
                <a:latin typeface="Calibri" panose="020F0502020204030204" pitchFamily="34" charset="0"/>
                <a:hlinkClick r:id="rId4"/>
              </a:rPr>
              <a:t>www.desocialekaart.be</a:t>
            </a:r>
            <a:r>
              <a:rPr lang="nl-BE">
                <a:latin typeface="Calibri" panose="020F0502020204030204" pitchFamily="34" charset="0"/>
              </a:rPr>
              <a:t>.</a:t>
            </a:r>
            <a:br>
              <a:rPr lang="nl-BE" b="1">
                <a:latin typeface="FlandersArtSans-Light" panose="00000400000000000000" pitchFamily="2" charset="0"/>
              </a:rPr>
            </a:br>
            <a:endParaRPr lang="nl-BE" b="1">
              <a:latin typeface="FlandersArtSans-Light" panose="00000400000000000000" pitchFamily="2" charset="0"/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35C0477C-5223-F292-E692-E6EF269F7336}"/>
              </a:ext>
            </a:extLst>
          </p:cNvPr>
          <p:cNvSpPr txBox="1">
            <a:spLocks/>
          </p:cNvSpPr>
          <p:nvPr/>
        </p:nvSpPr>
        <p:spPr>
          <a:xfrm>
            <a:off x="2263019" y="2842246"/>
            <a:ext cx="4919806" cy="9054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800"/>
              </a:lnSpc>
              <a:spcBef>
                <a:spcPts val="0"/>
              </a:spcBef>
              <a:buNone/>
              <a:defRPr sz="3700" b="1" i="0" kern="1200">
                <a:solidFill>
                  <a:srgbClr val="373736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nl-BE"/>
              <a:t>Wat is de Sociale Kaart?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D90A3C-74A0-D6A9-9C25-7AAE9114C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536495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4EF8E9AF-9E31-3B02-94CD-773E5DB5E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304" y="2924109"/>
            <a:ext cx="7763392" cy="301686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F9096A2-C961-4AD0-A8F0-894989329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Voorbeeld &gt; zorgverlener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D980C9E-6CFD-4927-8B6F-6D034FBC55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1197116"/>
          </a:xfrm>
        </p:spPr>
        <p:txBody>
          <a:bodyPr/>
          <a:lstStyle/>
          <a:p>
            <a:pPr>
              <a:buNone/>
            </a:pPr>
            <a:r>
              <a:rPr lang="nl-BE" b="0"/>
              <a:t>Marc Boons is erkend als huisarts.</a:t>
            </a:r>
          </a:p>
          <a:p>
            <a:pPr>
              <a:buNone/>
            </a:pPr>
            <a:r>
              <a:rPr lang="nl-BE" b="0"/>
              <a:t>Hij oefent dit beroep uit in  Huisartsenpraktijk Lier Astrid.</a:t>
            </a:r>
            <a:endParaRPr lang="nl-BE"/>
          </a:p>
          <a:p>
            <a:pPr marL="918900" lvl="1" indent="-342900">
              <a:buFont typeface="Arial" panose="020B0604020202020204" pitchFamily="34" charset="0"/>
              <a:buChar char="•"/>
            </a:pPr>
            <a:endParaRPr lang="nl-BE" b="0"/>
          </a:p>
          <a:p>
            <a:pPr>
              <a:buNone/>
            </a:pPr>
            <a:endParaRPr lang="nl-BE" b="0"/>
          </a:p>
        </p:txBody>
      </p:sp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CA33F35D-9331-45C4-8439-5853F620F148}"/>
              </a:ext>
            </a:extLst>
          </p:cNvPr>
          <p:cNvSpPr/>
          <p:nvPr/>
        </p:nvSpPr>
        <p:spPr>
          <a:xfrm>
            <a:off x="1204945" y="1915200"/>
            <a:ext cx="1481105" cy="289234"/>
          </a:xfrm>
          <a:prstGeom prst="roundRect">
            <a:avLst/>
          </a:prstGeom>
          <a:solidFill>
            <a:srgbClr val="0F4C81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0F4C81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3B93C7F3-3E2D-4F72-91CE-E012222F4BE8}"/>
              </a:ext>
            </a:extLst>
          </p:cNvPr>
          <p:cNvSpPr/>
          <p:nvPr/>
        </p:nvSpPr>
        <p:spPr>
          <a:xfrm>
            <a:off x="4138367" y="1901670"/>
            <a:ext cx="1016563" cy="302764"/>
          </a:xfrm>
          <a:prstGeom prst="roundRect">
            <a:avLst/>
          </a:prstGeom>
          <a:solidFill>
            <a:srgbClr val="0F4C81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FE89E6F-E349-4EE3-9E4D-462AECC12BEA}"/>
              </a:ext>
            </a:extLst>
          </p:cNvPr>
          <p:cNvSpPr/>
          <p:nvPr/>
        </p:nvSpPr>
        <p:spPr>
          <a:xfrm>
            <a:off x="4383947" y="2258355"/>
            <a:ext cx="3464053" cy="288798"/>
          </a:xfrm>
          <a:prstGeom prst="roundRect">
            <a:avLst/>
          </a:prstGeom>
          <a:solidFill>
            <a:srgbClr val="0F4C81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Pijl: gebogen 11">
            <a:extLst>
              <a:ext uri="{FF2B5EF4-FFF2-40B4-BE49-F238E27FC236}">
                <a16:creationId xmlns:a16="http://schemas.microsoft.com/office/drawing/2014/main" id="{F37DD437-AB7D-4918-9F85-F928246DFD12}"/>
              </a:ext>
            </a:extLst>
          </p:cNvPr>
          <p:cNvSpPr/>
          <p:nvPr/>
        </p:nvSpPr>
        <p:spPr>
          <a:xfrm>
            <a:off x="1807469" y="1571400"/>
            <a:ext cx="314590" cy="3222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ijl: gebogen 12">
            <a:extLst>
              <a:ext uri="{FF2B5EF4-FFF2-40B4-BE49-F238E27FC236}">
                <a16:creationId xmlns:a16="http://schemas.microsoft.com/office/drawing/2014/main" id="{C38AD125-D801-4C37-9A5F-7FA108CA6EA6}"/>
              </a:ext>
            </a:extLst>
          </p:cNvPr>
          <p:cNvSpPr/>
          <p:nvPr/>
        </p:nvSpPr>
        <p:spPr>
          <a:xfrm>
            <a:off x="4641569" y="1550218"/>
            <a:ext cx="314590" cy="3222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Pijl: gebogen 13">
            <a:extLst>
              <a:ext uri="{FF2B5EF4-FFF2-40B4-BE49-F238E27FC236}">
                <a16:creationId xmlns:a16="http://schemas.microsoft.com/office/drawing/2014/main" id="{1414BD73-EB21-411E-9974-0794C1382263}"/>
              </a:ext>
            </a:extLst>
          </p:cNvPr>
          <p:cNvSpPr/>
          <p:nvPr/>
        </p:nvSpPr>
        <p:spPr>
          <a:xfrm rot="10800000" flipH="1">
            <a:off x="6421739" y="2547988"/>
            <a:ext cx="334830" cy="3222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0D69913-9E6D-4861-9F1F-602D2718204A}"/>
              </a:ext>
            </a:extLst>
          </p:cNvPr>
          <p:cNvSpPr txBox="1"/>
          <p:nvPr/>
        </p:nvSpPr>
        <p:spPr>
          <a:xfrm>
            <a:off x="4930923" y="1429668"/>
            <a:ext cx="1047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>
                <a:ln>
                  <a:noFill/>
                </a:ln>
                <a:solidFill>
                  <a:srgbClr val="0F4C8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AANBOD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2E540444-9D81-4561-8A0D-761988CA0A05}"/>
              </a:ext>
            </a:extLst>
          </p:cNvPr>
          <p:cNvSpPr txBox="1"/>
          <p:nvPr/>
        </p:nvSpPr>
        <p:spPr>
          <a:xfrm>
            <a:off x="2078096" y="1443198"/>
            <a:ext cx="1704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>
                <a:ln>
                  <a:noFill/>
                </a:ln>
                <a:solidFill>
                  <a:srgbClr val="0F4C8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ZORGVERLENER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5158C6F-6D42-4FAD-9CA2-FBB50224BEB8}"/>
              </a:ext>
            </a:extLst>
          </p:cNvPr>
          <p:cNvSpPr txBox="1"/>
          <p:nvPr/>
        </p:nvSpPr>
        <p:spPr>
          <a:xfrm>
            <a:off x="6729426" y="2601909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>
                <a:ln>
                  <a:noFill/>
                </a:ln>
                <a:solidFill>
                  <a:srgbClr val="0F4C8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PRAKTIJK</a:t>
            </a:r>
          </a:p>
        </p:txBody>
      </p: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5A05FE05-BC8F-2403-6322-93F6AB2CA513}"/>
              </a:ext>
            </a:extLst>
          </p:cNvPr>
          <p:cNvCxnSpPr>
            <a:cxnSpLocks/>
          </p:cNvCxnSpPr>
          <p:nvPr/>
        </p:nvCxnSpPr>
        <p:spPr>
          <a:xfrm>
            <a:off x="1598906" y="3745685"/>
            <a:ext cx="1832451" cy="13233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al 9">
            <a:extLst>
              <a:ext uri="{FF2B5EF4-FFF2-40B4-BE49-F238E27FC236}">
                <a16:creationId xmlns:a16="http://schemas.microsoft.com/office/drawing/2014/main" id="{FCAB0303-5CC6-7A89-440E-DC7F1DEFF2F9}"/>
              </a:ext>
            </a:extLst>
          </p:cNvPr>
          <p:cNvSpPr/>
          <p:nvPr/>
        </p:nvSpPr>
        <p:spPr>
          <a:xfrm>
            <a:off x="1235939" y="5686602"/>
            <a:ext cx="725934" cy="34655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5ED01903-3246-03E0-81BF-768301A2CDC3}"/>
              </a:ext>
            </a:extLst>
          </p:cNvPr>
          <p:cNvSpPr txBox="1"/>
          <p:nvPr/>
        </p:nvSpPr>
        <p:spPr>
          <a:xfrm>
            <a:off x="7142958" y="325210"/>
            <a:ext cx="1815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>
                <a:hlinkClick r:id="rId4"/>
              </a:rPr>
              <a:t>Online Fiche</a:t>
            </a:r>
            <a:endParaRPr lang="nl-BE"/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73C6E49A-B4C1-178F-1A53-64EE58BCF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30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029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9096A2-C961-4AD0-A8F0-894989329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744736"/>
            <a:ext cx="7416000" cy="1116000"/>
          </a:xfrm>
        </p:spPr>
        <p:txBody>
          <a:bodyPr/>
          <a:lstStyle/>
          <a:p>
            <a:r>
              <a:rPr lang="nl-BE"/>
              <a:t>Informatie op een zorgverlenersfiche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36786E8B-8F3F-090D-56CA-95E649CF71C8}"/>
              </a:ext>
            </a:extLst>
          </p:cNvPr>
          <p:cNvSpPr txBox="1"/>
          <p:nvPr/>
        </p:nvSpPr>
        <p:spPr>
          <a:xfrm>
            <a:off x="7358715" y="185106"/>
            <a:ext cx="1842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>
                <a:hlinkClick r:id="rId3"/>
              </a:rPr>
              <a:t>Online Fiche</a:t>
            </a:r>
            <a:endParaRPr lang="nl-B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DF285A-CB87-AAB6-9A7D-7BE088AF5F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444" y="1174998"/>
            <a:ext cx="7089112" cy="4508003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EFDD5D76-5917-B5FD-FDF3-D82E8A87BF88}"/>
              </a:ext>
            </a:extLst>
          </p:cNvPr>
          <p:cNvSpPr/>
          <p:nvPr/>
        </p:nvSpPr>
        <p:spPr>
          <a:xfrm>
            <a:off x="4769963" y="3808429"/>
            <a:ext cx="1282045" cy="50904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36FAAA9-FBE3-2C2E-D272-5EBF4E78F29F}"/>
              </a:ext>
            </a:extLst>
          </p:cNvPr>
          <p:cNvSpPr/>
          <p:nvPr/>
        </p:nvSpPr>
        <p:spPr>
          <a:xfrm>
            <a:off x="1594701" y="4630132"/>
            <a:ext cx="1440730" cy="53575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C1F7090-B14F-5F72-ED47-234F093B2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31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9178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003D997-DB15-10C6-9DBA-11B5E3A6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0" y="0"/>
            <a:ext cx="9144000" cy="70431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55323" y="2871000"/>
            <a:ext cx="7416000" cy="1116000"/>
          </a:xfrm>
        </p:spPr>
        <p:txBody>
          <a:bodyPr/>
          <a:lstStyle/>
          <a:p>
            <a:pPr algn="ctr"/>
            <a:r>
              <a:rPr lang="nl-BE"/>
              <a:t>Hoe zoek je in de Sociale Kaart?</a:t>
            </a:r>
            <a:br>
              <a:rPr lang="nl-BE" b="1">
                <a:latin typeface="FlandersArtSans-Light" panose="00000400000000000000" pitchFamily="2" charset="0"/>
              </a:rPr>
            </a:br>
            <a:endParaRPr lang="nl-BE" b="1">
              <a:latin typeface="FlandersArtSans-Light" panose="00000400000000000000" pitchFamily="2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B103908-E61B-639C-3458-C9432DB7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32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889306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EE6C5C-4744-1D15-FD27-2AE7B310A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Zoeken: de principes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CB38C37-EE0A-E085-E4AB-A31128156D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915199"/>
            <a:ext cx="7416000" cy="2408441"/>
          </a:xfrm>
        </p:spPr>
        <p:txBody>
          <a:bodyPr/>
          <a:lstStyle/>
          <a:p>
            <a:r>
              <a:rPr lang="nl-NL" b="0"/>
              <a:t>Gaat ruim zoeken in databank -&gt; sortering volgens relevantie</a:t>
            </a:r>
          </a:p>
          <a:p>
            <a:r>
              <a:rPr lang="nl-NL" b="0"/>
              <a:t>Zoekt steeds op werkingsgebied</a:t>
            </a:r>
          </a:p>
          <a:p>
            <a:r>
              <a:rPr lang="nl-NL" b="0"/>
              <a:t>Zoektermen:</a:t>
            </a:r>
          </a:p>
          <a:p>
            <a:pPr lvl="1"/>
            <a:r>
              <a:rPr lang="nl-NL" b="0"/>
              <a:t>zijn combineerbaar</a:t>
            </a:r>
          </a:p>
          <a:p>
            <a:pPr lvl="1"/>
            <a:r>
              <a:rPr lang="nl-NL"/>
              <a:t>kunnen </a:t>
            </a:r>
            <a:r>
              <a:rPr lang="nl-NL" b="0"/>
              <a:t>tijdelijk uitgesloten worden</a:t>
            </a:r>
          </a:p>
          <a:p>
            <a:pPr lvl="1"/>
            <a:r>
              <a:rPr lang="nl-NL" b="0"/>
              <a:t>zijn gemakkelijk te verwijderen</a:t>
            </a:r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027971D-116F-4A7F-1A51-2C59E9758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761" y="4323641"/>
            <a:ext cx="6611273" cy="933580"/>
          </a:xfrm>
          <a:prstGeom prst="rect">
            <a:avLst/>
          </a:prstGeom>
        </p:spPr>
      </p:pic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5C430DA-B69A-220E-54DA-81BDFC5DB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33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687575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8DF2161A-14C4-1428-6C68-E8053499AB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9" r="1165" b="5340"/>
          <a:stretch/>
        </p:blipFill>
        <p:spPr>
          <a:xfrm>
            <a:off x="965835" y="1754748"/>
            <a:ext cx="7519956" cy="3383242"/>
          </a:xfrm>
          <a:prstGeom prst="rect">
            <a:avLst/>
          </a:prstGeom>
        </p:spPr>
      </p:pic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E9D43F2C-ED20-9292-CE29-335128C2F9FC}"/>
              </a:ext>
            </a:extLst>
          </p:cNvPr>
          <p:cNvCxnSpPr>
            <a:cxnSpLocks/>
          </p:cNvCxnSpPr>
          <p:nvPr/>
        </p:nvCxnSpPr>
        <p:spPr>
          <a:xfrm flipH="1" flipV="1">
            <a:off x="3024248" y="4749190"/>
            <a:ext cx="8955" cy="62163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jdelijke aanduiding voor inhoud 2">
            <a:extLst>
              <a:ext uri="{FF2B5EF4-FFF2-40B4-BE49-F238E27FC236}">
                <a16:creationId xmlns:a16="http://schemas.microsoft.com/office/drawing/2014/main" id="{28FE32FC-1A7E-A2D0-8007-99E88E9CC2E4}"/>
              </a:ext>
            </a:extLst>
          </p:cNvPr>
          <p:cNvSpPr txBox="1">
            <a:spLocks/>
          </p:cNvSpPr>
          <p:nvPr/>
        </p:nvSpPr>
        <p:spPr>
          <a:xfrm>
            <a:off x="2332420" y="5376545"/>
            <a:ext cx="1388143" cy="23314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2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4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5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6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0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nl-BE" sz="1600"/>
              <a:t>Zoekmethode 1</a:t>
            </a:r>
          </a:p>
        </p:txBody>
      </p:sp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970A5714-4D94-0D33-FB51-9A8F85E91800}"/>
              </a:ext>
            </a:extLst>
          </p:cNvPr>
          <p:cNvSpPr txBox="1">
            <a:spLocks/>
          </p:cNvSpPr>
          <p:nvPr/>
        </p:nvSpPr>
        <p:spPr>
          <a:xfrm>
            <a:off x="4194509" y="5221670"/>
            <a:ext cx="1388143" cy="23314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2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4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5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6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0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nl-BE" sz="1600"/>
              <a:t>Zoekmethode 2</a:t>
            </a:r>
          </a:p>
        </p:txBody>
      </p:sp>
      <p:cxnSp>
        <p:nvCxnSpPr>
          <p:cNvPr id="3" name="Rechte verbindingslijn met pijl 2">
            <a:extLst>
              <a:ext uri="{FF2B5EF4-FFF2-40B4-BE49-F238E27FC236}">
                <a16:creationId xmlns:a16="http://schemas.microsoft.com/office/drawing/2014/main" id="{C0C78D59-C5C2-FBC6-5540-1A707FC7A6BB}"/>
              </a:ext>
            </a:extLst>
          </p:cNvPr>
          <p:cNvCxnSpPr>
            <a:cxnSpLocks/>
          </p:cNvCxnSpPr>
          <p:nvPr/>
        </p:nvCxnSpPr>
        <p:spPr>
          <a:xfrm flipH="1" flipV="1">
            <a:off x="4194509" y="4826524"/>
            <a:ext cx="703026" cy="4146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D107A821-E2AB-2B6D-5CC9-0865F6F84B08}"/>
              </a:ext>
            </a:extLst>
          </p:cNvPr>
          <p:cNvCxnSpPr>
            <a:cxnSpLocks/>
            <a:stCxn id="2" idx="0"/>
          </p:cNvCxnSpPr>
          <p:nvPr/>
        </p:nvCxnSpPr>
        <p:spPr>
          <a:xfrm flipH="1" flipV="1">
            <a:off x="4270342" y="2213810"/>
            <a:ext cx="618239" cy="300786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el 1">
            <a:extLst>
              <a:ext uri="{FF2B5EF4-FFF2-40B4-BE49-F238E27FC236}">
                <a16:creationId xmlns:a16="http://schemas.microsoft.com/office/drawing/2014/main" id="{EE156766-C9AF-EB56-0DF0-BB4CC2F87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813" y="365165"/>
            <a:ext cx="7416000" cy="1116000"/>
          </a:xfrm>
        </p:spPr>
        <p:txBody>
          <a:bodyPr/>
          <a:lstStyle/>
          <a:p>
            <a:r>
              <a:rPr lang="nl-BE"/>
              <a:t>Hoe zoek je?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766602B-90D5-C95E-6AD6-D985A1972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34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7786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>
                <a:latin typeface="+mj-lt"/>
              </a:rPr>
              <a:t>Zoeken</a:t>
            </a:r>
          </a:p>
        </p:txBody>
      </p:sp>
      <p:cxnSp>
        <p:nvCxnSpPr>
          <p:cNvPr id="6" name="Rechte verbindingslijn met pijl 5"/>
          <p:cNvCxnSpPr>
            <a:cxnSpLocks/>
          </p:cNvCxnSpPr>
          <p:nvPr/>
        </p:nvCxnSpPr>
        <p:spPr>
          <a:xfrm flipH="1">
            <a:off x="2571750" y="1935332"/>
            <a:ext cx="2767917" cy="1169818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36ACBBAF-53F4-423B-C34C-56F04E0F7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693" y="1174584"/>
            <a:ext cx="3105447" cy="2153305"/>
          </a:xfrm>
          <a:prstGeom prst="rect">
            <a:avLst/>
          </a:prstGeom>
        </p:spPr>
      </p:pic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42718E35-606A-C600-2498-6D5C9FD3FA4F}"/>
              </a:ext>
            </a:extLst>
          </p:cNvPr>
          <p:cNvSpPr txBox="1">
            <a:spLocks/>
          </p:cNvSpPr>
          <p:nvPr/>
        </p:nvSpPr>
        <p:spPr>
          <a:xfrm>
            <a:off x="977890" y="2778518"/>
            <a:ext cx="7416000" cy="367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2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4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5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6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0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/>
          </a:p>
          <a:p>
            <a:r>
              <a:rPr lang="nl-NL"/>
              <a:t>‘Wie of wat’ zoekt o.a. op:</a:t>
            </a:r>
          </a:p>
          <a:p>
            <a:pPr lvl="1"/>
            <a:r>
              <a:rPr lang="nl-NL"/>
              <a:t>Organisatienaam</a:t>
            </a:r>
          </a:p>
          <a:p>
            <a:pPr lvl="1"/>
            <a:r>
              <a:rPr lang="nl-NL"/>
              <a:t>Aanbod</a:t>
            </a:r>
          </a:p>
          <a:p>
            <a:pPr lvl="1"/>
            <a:r>
              <a:rPr lang="nl-NL"/>
              <a:t>Namen van personen</a:t>
            </a:r>
          </a:p>
          <a:p>
            <a:pPr lvl="1"/>
            <a:r>
              <a:rPr lang="nl-NL"/>
              <a:t>Trefwoorden en rubrieken</a:t>
            </a:r>
          </a:p>
          <a:p>
            <a:pPr lvl="1"/>
            <a:r>
              <a:rPr lang="nl-NL"/>
              <a:t>RIZIV-nummer</a:t>
            </a:r>
          </a:p>
          <a:p>
            <a:pPr lvl="1"/>
            <a:r>
              <a:rPr lang="nl-NL"/>
              <a:t>Werking</a:t>
            </a:r>
          </a:p>
          <a:p>
            <a:pPr lvl="1"/>
            <a:r>
              <a:rPr lang="nl-NL"/>
              <a:t>Ondernemingsnummer</a:t>
            </a:r>
          </a:p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25FA2F2-7D01-6B2E-CF3B-4CFEE99B8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35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965630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>
                <a:latin typeface="+mj-lt"/>
              </a:rPr>
              <a:t>Zoeken</a:t>
            </a:r>
          </a:p>
        </p:txBody>
      </p:sp>
      <p:cxnSp>
        <p:nvCxnSpPr>
          <p:cNvPr id="6" name="Rechte verbindingslijn met pijl 5"/>
          <p:cNvCxnSpPr>
            <a:cxnSpLocks/>
          </p:cNvCxnSpPr>
          <p:nvPr/>
        </p:nvCxnSpPr>
        <p:spPr>
          <a:xfrm flipH="1">
            <a:off x="1638300" y="2543175"/>
            <a:ext cx="3745393" cy="885825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fbeelding 4">
            <a:extLst>
              <a:ext uri="{FF2B5EF4-FFF2-40B4-BE49-F238E27FC236}">
                <a16:creationId xmlns:a16="http://schemas.microsoft.com/office/drawing/2014/main" id="{11D60BD6-ED2D-61BE-9CBB-EE56D628A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693" y="1174584"/>
            <a:ext cx="3105447" cy="2153305"/>
          </a:xfrm>
          <a:prstGeom prst="rect">
            <a:avLst/>
          </a:prstGeom>
        </p:spPr>
      </p:pic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89A79FA2-B10B-88F5-6729-DDD14DE32C8D}"/>
              </a:ext>
            </a:extLst>
          </p:cNvPr>
          <p:cNvSpPr txBox="1">
            <a:spLocks/>
          </p:cNvSpPr>
          <p:nvPr/>
        </p:nvSpPr>
        <p:spPr>
          <a:xfrm>
            <a:off x="600675" y="3429000"/>
            <a:ext cx="5839036" cy="2673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2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4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5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6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0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‘Waar’ zoekt op basis van ​werkingsgebied in:​</a:t>
            </a:r>
          </a:p>
          <a:p>
            <a:pPr lvl="1"/>
            <a:r>
              <a:rPr lang="nl-NL" dirty="0"/>
              <a:t>Deelgemeente</a:t>
            </a:r>
          </a:p>
          <a:p>
            <a:pPr lvl="1"/>
            <a:r>
              <a:rPr lang="nl-NL" dirty="0"/>
              <a:t>Fusiegemeente​</a:t>
            </a:r>
          </a:p>
          <a:p>
            <a:pPr lvl="1"/>
            <a:r>
              <a:rPr lang="nl-NL" dirty="0"/>
              <a:t>Eerstelijnszone (ELZ)​</a:t>
            </a:r>
          </a:p>
          <a:p>
            <a:pPr lvl="1"/>
            <a:r>
              <a:rPr lang="nl-NL" dirty="0"/>
              <a:t>Politiezone​</a:t>
            </a:r>
          </a:p>
          <a:p>
            <a:pPr lvl="1"/>
            <a:r>
              <a:rPr lang="nl-NL" dirty="0"/>
              <a:t>Streek​ (Bv. Vlaamse Ardennen, Kempen)</a:t>
            </a:r>
          </a:p>
          <a:p>
            <a:pPr lvl="1"/>
            <a:r>
              <a:rPr lang="nl-NL" dirty="0"/>
              <a:t>Provincie</a:t>
            </a:r>
          </a:p>
          <a:p>
            <a:pPr lvl="1"/>
            <a:r>
              <a:rPr lang="nl-NL" dirty="0"/>
              <a:t>Vlaanderen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C8037CC-87CC-FCDB-64C3-741D95B3DBD3}"/>
              </a:ext>
            </a:extLst>
          </p:cNvPr>
          <p:cNvSpPr txBox="1">
            <a:spLocks/>
          </p:cNvSpPr>
          <p:nvPr/>
        </p:nvSpPr>
        <p:spPr>
          <a:xfrm>
            <a:off x="6585626" y="3872768"/>
            <a:ext cx="2558374" cy="18106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2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4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5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6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0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nl-NL" b="0" dirty="0">
                <a:solidFill>
                  <a:schemeClr val="bg1">
                    <a:lumMod val="50000"/>
                  </a:schemeClr>
                </a:solidFill>
              </a:rPr>
              <a:t>Werkingsgebied = het gebied (gemeente, Eerstelijnszone, ...) waarin een zorgaanbieder zorg/hulp verleent.</a:t>
            </a:r>
            <a:endParaRPr lang="nl-BE" b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C408AC23-7846-13E8-86C6-7EC3782E4DD2}"/>
              </a:ext>
            </a:extLst>
          </p:cNvPr>
          <p:cNvCxnSpPr>
            <a:cxnSpLocks/>
          </p:cNvCxnSpPr>
          <p:nvPr/>
        </p:nvCxnSpPr>
        <p:spPr>
          <a:xfrm>
            <a:off x="5017641" y="3746473"/>
            <a:ext cx="1422070" cy="252591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A66084DD-9899-0964-5CA9-264AA83FF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36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304547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78183-B7D7-60BE-5535-9792E5BF2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>
                <a:cs typeface="Calibri"/>
              </a:rPr>
              <a:t>Zoekmethode 1</a:t>
            </a:r>
            <a:br>
              <a:rPr lang="nl-BE"/>
            </a:br>
            <a:br>
              <a:rPr lang="nl-BE" sz="1600" i="1">
                <a:cs typeface="Calibri"/>
              </a:rPr>
            </a:br>
            <a:endParaRPr lang="nl-BE" i="1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C51A9-0C11-446B-C8E1-53E910EF9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940" y="1872000"/>
            <a:ext cx="8559643" cy="3209048"/>
          </a:xfrm>
          <a:prstGeom prst="rect">
            <a:avLst/>
          </a:prstGeom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7541DD7-486C-5556-65FE-00FBA07E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37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440312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0408B7C-D152-9826-B7F3-58FAAECB9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682" y="1195581"/>
            <a:ext cx="7860636" cy="490641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6E78183-B7D7-60BE-5535-9792E5BF2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>
                <a:cs typeface="Calibri"/>
              </a:rPr>
              <a:t>Zoekmethode 1</a:t>
            </a:r>
            <a:br>
              <a:rPr lang="nl-BE"/>
            </a:br>
            <a:br>
              <a:rPr lang="nl-BE" sz="1600" i="1">
                <a:cs typeface="Calibri"/>
              </a:rPr>
            </a:br>
            <a:endParaRPr lang="nl-BE" i="1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13E79F59-A59A-BD0B-CDA1-EC40F99E1DE1}"/>
              </a:ext>
            </a:extLst>
          </p:cNvPr>
          <p:cNvSpPr/>
          <p:nvPr/>
        </p:nvSpPr>
        <p:spPr>
          <a:xfrm>
            <a:off x="4920793" y="1647158"/>
            <a:ext cx="395926" cy="36549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99389A4-6FA9-9B8A-214D-AB6AC18BD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38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716670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78183-B7D7-60BE-5535-9792E5BF2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>
                <a:cs typeface="Calibri"/>
              </a:rPr>
              <a:t>Zoekmethode 1</a:t>
            </a:r>
            <a:br>
              <a:rPr lang="nl-BE"/>
            </a:br>
            <a:br>
              <a:rPr lang="nl-BE" sz="1600" i="1">
                <a:cs typeface="Calibri"/>
              </a:rPr>
            </a:br>
            <a:endParaRPr lang="nl-BE" i="1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13E79F59-A59A-BD0B-CDA1-EC40F99E1DE1}"/>
              </a:ext>
            </a:extLst>
          </p:cNvPr>
          <p:cNvSpPr/>
          <p:nvPr/>
        </p:nvSpPr>
        <p:spPr>
          <a:xfrm>
            <a:off x="4500000" y="2286213"/>
            <a:ext cx="298031" cy="374793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2D7AF5-2DBD-CFB4-27CF-77E2D14E5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367" y="1314000"/>
            <a:ext cx="6317266" cy="4566389"/>
          </a:xfrm>
          <a:prstGeom prst="rect">
            <a:avLst/>
          </a:prstGeom>
        </p:spPr>
      </p:pic>
      <p:sp>
        <p:nvSpPr>
          <p:cNvPr id="12" name="Ovaal 11">
            <a:extLst>
              <a:ext uri="{FF2B5EF4-FFF2-40B4-BE49-F238E27FC236}">
                <a16:creationId xmlns:a16="http://schemas.microsoft.com/office/drawing/2014/main" id="{0C759961-7C01-6D97-3B95-55CB45ED75A3}"/>
              </a:ext>
            </a:extLst>
          </p:cNvPr>
          <p:cNvSpPr/>
          <p:nvPr/>
        </p:nvSpPr>
        <p:spPr>
          <a:xfrm>
            <a:off x="818825" y="1772239"/>
            <a:ext cx="4221175" cy="697584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F663AFA-228C-B13F-9920-FABE725B6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39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40664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DD1B8F-4B7F-3955-8F4C-8137980E9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Kort introductiefilmpje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7AD7B9A-FD97-AE39-5642-17EA8F328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4</a:t>
            </a:fld>
            <a:endParaRPr lang="nl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7D31EE-3F0C-5987-7E08-4D732DA555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95920" y="2758480"/>
            <a:ext cx="7416000" cy="3672000"/>
          </a:xfrm>
        </p:spPr>
        <p:txBody>
          <a:bodyPr vert="horz" lIns="0" tIns="0" rIns="0" bIns="0" rtlCol="0" anchor="t">
            <a:noAutofit/>
          </a:bodyPr>
          <a:lstStyle/>
          <a:p>
            <a:pPr>
              <a:buNone/>
            </a:pPr>
            <a:r>
              <a:rPr lang="en-US" b="0" dirty="0">
                <a:ea typeface="+mj-lt"/>
                <a:cs typeface="+mj-lt"/>
                <a:hlinkClick r:id="rId2"/>
              </a:rPr>
              <a:t>De Sociale Kaart</a:t>
            </a:r>
            <a:endParaRPr lang="en-US" dirty="0"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97866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91ABAE-14B0-4B38-21DD-093F5FD0B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000" y="459311"/>
            <a:ext cx="7416000" cy="1116000"/>
          </a:xfrm>
        </p:spPr>
        <p:txBody>
          <a:bodyPr/>
          <a:lstStyle/>
          <a:p>
            <a:r>
              <a:rPr lang="nl-BE"/>
              <a:t>Zoekopdracht verfijnen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801458E-0F20-345F-4527-5F39690B8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67225" y="1261918"/>
            <a:ext cx="4676775" cy="2323434"/>
          </a:xfrm>
        </p:spPr>
        <p:txBody>
          <a:bodyPr/>
          <a:lstStyle/>
          <a:p>
            <a:r>
              <a:rPr lang="nl-NL"/>
              <a:t>Via filters:​</a:t>
            </a:r>
          </a:p>
          <a:p>
            <a:pPr lvl="1"/>
            <a:r>
              <a:rPr lang="nl-NL"/>
              <a:t>Gevestigd in (= adres – op deelgemeente)​</a:t>
            </a:r>
          </a:p>
          <a:p>
            <a:pPr lvl="1"/>
            <a:r>
              <a:rPr lang="nl-NL"/>
              <a:t>Rubrieken (= inhoudstafel)​</a:t>
            </a:r>
          </a:p>
          <a:p>
            <a:pPr lvl="1"/>
            <a:r>
              <a:rPr lang="nl-NL"/>
              <a:t>Erkend welzijns- en zorgaanbod​</a:t>
            </a:r>
          </a:p>
          <a:p>
            <a:pPr lvl="1"/>
            <a:r>
              <a:rPr lang="nl-NL"/>
              <a:t>Wijken (enkel voor 13 Vlaamse centrumsteden + in opbouw)</a:t>
            </a:r>
            <a:endParaRPr lang="nl-BE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D97B514-3416-533E-1093-B018FCE31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1313999"/>
            <a:ext cx="3528000" cy="2622869"/>
          </a:xfrm>
          <a:prstGeom prst="rect">
            <a:avLst/>
          </a:prstGeom>
        </p:spPr>
      </p:pic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1638BEB0-3B89-01DC-4DD0-FC9EE2C94744}"/>
              </a:ext>
            </a:extLst>
          </p:cNvPr>
          <p:cNvCxnSpPr>
            <a:cxnSpLocks/>
          </p:cNvCxnSpPr>
          <p:nvPr/>
        </p:nvCxnSpPr>
        <p:spPr>
          <a:xfrm>
            <a:off x="1152525" y="4097634"/>
            <a:ext cx="3347475" cy="8469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al 12">
            <a:extLst>
              <a:ext uri="{FF2B5EF4-FFF2-40B4-BE49-F238E27FC236}">
                <a16:creationId xmlns:a16="http://schemas.microsoft.com/office/drawing/2014/main" id="{5F14AEC8-31BD-FE4C-B144-1119527C8564}"/>
              </a:ext>
            </a:extLst>
          </p:cNvPr>
          <p:cNvSpPr/>
          <p:nvPr/>
        </p:nvSpPr>
        <p:spPr>
          <a:xfrm>
            <a:off x="359999" y="2968356"/>
            <a:ext cx="936001" cy="1213119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1EA09BB-EF30-AEB3-DBD2-AD4376828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9198" y="3816407"/>
            <a:ext cx="2302051" cy="2133891"/>
          </a:xfrm>
          <a:prstGeom prst="rect">
            <a:avLst/>
          </a:prstGeom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42EA0E5-7797-D7B3-4787-B5905011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40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0024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78183-B7D7-60BE-5535-9792E5BF2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>
                <a:cs typeface="Calibri"/>
              </a:rPr>
              <a:t>Zoekmethode 2</a:t>
            </a:r>
            <a:br>
              <a:rPr lang="nl-BE"/>
            </a:br>
            <a:br>
              <a:rPr lang="nl-BE" sz="1600" i="1">
                <a:cs typeface="Calibri"/>
              </a:rPr>
            </a:br>
            <a:endParaRPr lang="nl-BE" i="1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FFE203-AA46-2C81-8EF4-882883CE31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9" r="1165" b="5340"/>
          <a:stretch/>
        </p:blipFill>
        <p:spPr>
          <a:xfrm>
            <a:off x="965835" y="1754748"/>
            <a:ext cx="7519956" cy="3383242"/>
          </a:xfrm>
          <a:prstGeom prst="rect">
            <a:avLst/>
          </a:prstGeom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F0759AEF-37CF-9B68-0AD9-C15896DCD3A0}"/>
              </a:ext>
            </a:extLst>
          </p:cNvPr>
          <p:cNvSpPr/>
          <p:nvPr/>
        </p:nvSpPr>
        <p:spPr>
          <a:xfrm>
            <a:off x="3236182" y="4533462"/>
            <a:ext cx="1202076" cy="352356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40C03612-6C54-5A28-3B4C-239805FD731B}"/>
              </a:ext>
            </a:extLst>
          </p:cNvPr>
          <p:cNvSpPr/>
          <p:nvPr/>
        </p:nvSpPr>
        <p:spPr>
          <a:xfrm>
            <a:off x="3665984" y="1972182"/>
            <a:ext cx="1202076" cy="352356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D9ACE07-64CB-74BC-A8AA-084E185F7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BE" b="1"/>
              <a:t>41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5163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78183-B7D7-60BE-5535-9792E5BF2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691" y="685526"/>
            <a:ext cx="7416000" cy="1116000"/>
          </a:xfrm>
        </p:spPr>
        <p:txBody>
          <a:bodyPr/>
          <a:lstStyle/>
          <a:p>
            <a:r>
              <a:rPr lang="nl-BE">
                <a:cs typeface="Calibri"/>
              </a:rPr>
              <a:t>Zoekmethode 2</a:t>
            </a:r>
            <a:br>
              <a:rPr lang="nl-BE"/>
            </a:br>
            <a:br>
              <a:rPr lang="nl-BE" sz="1600" i="1">
                <a:cs typeface="Calibri"/>
              </a:rPr>
            </a:br>
            <a:endParaRPr lang="nl-BE" i="1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3AFF21D-1B31-92C6-F872-D17EC99B1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233" y="1175743"/>
            <a:ext cx="7963309" cy="4788146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2C3FBB14-B1F2-9770-D2E7-D7AC2E29D856}"/>
              </a:ext>
            </a:extLst>
          </p:cNvPr>
          <p:cNvSpPr/>
          <p:nvPr/>
        </p:nvSpPr>
        <p:spPr>
          <a:xfrm>
            <a:off x="748692" y="3329487"/>
            <a:ext cx="2069922" cy="610385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7E97CA7-ABD3-9E6C-6214-8B55BB02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42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724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78183-B7D7-60BE-5535-9792E5BF2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691" y="685526"/>
            <a:ext cx="7416000" cy="1116000"/>
          </a:xfrm>
        </p:spPr>
        <p:txBody>
          <a:bodyPr/>
          <a:lstStyle/>
          <a:p>
            <a:r>
              <a:rPr lang="nl-BE">
                <a:cs typeface="Calibri"/>
              </a:rPr>
              <a:t>Zoekmethode 2</a:t>
            </a:r>
            <a:br>
              <a:rPr lang="nl-BE"/>
            </a:br>
            <a:br>
              <a:rPr lang="nl-BE" sz="1600" i="1">
                <a:cs typeface="Calibri"/>
              </a:rPr>
            </a:br>
            <a:endParaRPr lang="nl-BE" i="1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3AFF21D-1B31-92C6-F872-D17EC99B1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691" y="1149467"/>
            <a:ext cx="7963309" cy="4788146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2C3FBB14-B1F2-9770-D2E7-D7AC2E29D856}"/>
              </a:ext>
            </a:extLst>
          </p:cNvPr>
          <p:cNvSpPr/>
          <p:nvPr/>
        </p:nvSpPr>
        <p:spPr>
          <a:xfrm>
            <a:off x="914401" y="3852808"/>
            <a:ext cx="1592494" cy="441789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3BA5F5F-70C4-E34D-46F0-71E0F908E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85" y="1099068"/>
            <a:ext cx="5144760" cy="4888944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72612271-19D2-3D11-DD7B-F1626331EC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685" y="1085566"/>
            <a:ext cx="5144760" cy="4929799"/>
          </a:xfrm>
          <a:prstGeom prst="rect">
            <a:avLst/>
          </a:prstGeom>
        </p:spPr>
      </p:pic>
      <p:sp>
        <p:nvSpPr>
          <p:cNvPr id="14" name="Ovaal 13">
            <a:extLst>
              <a:ext uri="{FF2B5EF4-FFF2-40B4-BE49-F238E27FC236}">
                <a16:creationId xmlns:a16="http://schemas.microsoft.com/office/drawing/2014/main" id="{20F56766-D8CF-2BF1-5296-0FB5A31A85D4}"/>
              </a:ext>
            </a:extLst>
          </p:cNvPr>
          <p:cNvSpPr/>
          <p:nvPr/>
        </p:nvSpPr>
        <p:spPr>
          <a:xfrm>
            <a:off x="2283821" y="5544682"/>
            <a:ext cx="716598" cy="587243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E5C3EA5-16DB-1565-45BD-76E315103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43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754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78183-B7D7-60BE-5535-9792E5BF2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691" y="685526"/>
            <a:ext cx="7416000" cy="1116000"/>
          </a:xfrm>
        </p:spPr>
        <p:txBody>
          <a:bodyPr/>
          <a:lstStyle/>
          <a:p>
            <a:r>
              <a:rPr lang="nl-BE">
                <a:cs typeface="Calibri"/>
              </a:rPr>
              <a:t>Zoekmethode 2</a:t>
            </a:r>
            <a:br>
              <a:rPr lang="nl-BE"/>
            </a:br>
            <a:br>
              <a:rPr lang="nl-BE" sz="1600" i="1">
                <a:cs typeface="Calibri"/>
              </a:rPr>
            </a:br>
            <a:endParaRPr lang="nl-BE" i="1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C587A38-70B2-2E37-D83E-46AA6E7B3F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998"/>
          <a:stretch/>
        </p:blipFill>
        <p:spPr>
          <a:xfrm>
            <a:off x="429117" y="2435439"/>
            <a:ext cx="8285766" cy="3263087"/>
          </a:xfrm>
          <a:prstGeom prst="rect">
            <a:avLst/>
          </a:prstGeom>
        </p:spPr>
      </p:pic>
      <p:sp>
        <p:nvSpPr>
          <p:cNvPr id="27" name="Ovaal 26">
            <a:extLst>
              <a:ext uri="{FF2B5EF4-FFF2-40B4-BE49-F238E27FC236}">
                <a16:creationId xmlns:a16="http://schemas.microsoft.com/office/drawing/2014/main" id="{7E785EFC-8197-5360-A038-25EE1D137120}"/>
              </a:ext>
            </a:extLst>
          </p:cNvPr>
          <p:cNvSpPr/>
          <p:nvPr/>
        </p:nvSpPr>
        <p:spPr>
          <a:xfrm>
            <a:off x="5893920" y="2534379"/>
            <a:ext cx="1455296" cy="643522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06D832B6-1CC2-0AA7-86D3-EA926A0AF378}"/>
              </a:ext>
            </a:extLst>
          </p:cNvPr>
          <p:cNvSpPr/>
          <p:nvPr/>
        </p:nvSpPr>
        <p:spPr>
          <a:xfrm>
            <a:off x="7629980" y="2534379"/>
            <a:ext cx="446884" cy="612666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4E546286-CC2D-5683-7735-24A88732A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846" y="119814"/>
            <a:ext cx="2322448" cy="970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00231A4B-AF52-004C-5E5A-6DBBAF241B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94"/>
          <a:stretch/>
        </p:blipFill>
        <p:spPr bwMode="auto">
          <a:xfrm>
            <a:off x="5893919" y="1123842"/>
            <a:ext cx="1479479" cy="120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FC6B262E-18EE-9F4C-8804-434A08293D1C}"/>
              </a:ext>
            </a:extLst>
          </p:cNvPr>
          <p:cNvCxnSpPr>
            <a:cxnSpLocks/>
            <a:stCxn id="27" idx="0"/>
            <a:endCxn id="3078" idx="2"/>
          </p:cNvCxnSpPr>
          <p:nvPr/>
        </p:nvCxnSpPr>
        <p:spPr>
          <a:xfrm flipV="1">
            <a:off x="6621568" y="2332959"/>
            <a:ext cx="12091" cy="2014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2EFD9FF2-22D3-7F39-1796-18ABAC8C4DB1}"/>
              </a:ext>
            </a:extLst>
          </p:cNvPr>
          <p:cNvCxnSpPr/>
          <p:nvPr/>
        </p:nvCxnSpPr>
        <p:spPr>
          <a:xfrm flipV="1">
            <a:off x="7861300" y="1079296"/>
            <a:ext cx="0" cy="1444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727FC19B-7AF6-62BF-443C-1D6504040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44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3921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003D997-DB15-10C6-9DBA-11B5E3A6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0" y="0"/>
            <a:ext cx="9144000" cy="70431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85824" y="2871000"/>
            <a:ext cx="7820025" cy="1116000"/>
          </a:xfrm>
        </p:spPr>
        <p:txBody>
          <a:bodyPr/>
          <a:lstStyle/>
          <a:p>
            <a:pPr algn="ctr"/>
            <a:r>
              <a:rPr lang="nl-BE"/>
              <a:t>Aanmelden</a:t>
            </a:r>
            <a:br>
              <a:rPr lang="nl-BE"/>
            </a:br>
            <a:r>
              <a:rPr lang="nl-BE"/>
              <a:t>(voor extra mogelijkheden)</a:t>
            </a:r>
            <a:br>
              <a:rPr lang="nl-BE" b="1">
                <a:latin typeface="FlandersArtSans-Light" panose="00000400000000000000" pitchFamily="2" charset="0"/>
              </a:rPr>
            </a:br>
            <a:endParaRPr lang="nl-BE" b="1">
              <a:latin typeface="FlandersArtSans-Light" panose="00000400000000000000" pitchFamily="2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79DFE88-7B4C-179F-6CB2-63ACB199F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45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36881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919E32-BDE7-CF3F-1D31-E8FC71871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7" name="Tijdelijke aanduiding voor inhoud 6" descr="Afbeelding met tekst, schermopname, Onlineadvertenties, Merk&#10;&#10;Automatisch gegenereerde beschrijving">
            <a:extLst>
              <a:ext uri="{FF2B5EF4-FFF2-40B4-BE49-F238E27FC236}">
                <a16:creationId xmlns:a16="http://schemas.microsoft.com/office/drawing/2014/main" id="{8A035540-5296-FD0D-ECE3-D1704868FFA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0437" t="2621" r="20398" b="2043"/>
          <a:stretch/>
        </p:blipFill>
        <p:spPr>
          <a:xfrm>
            <a:off x="1296000" y="54269"/>
            <a:ext cx="6552000" cy="6047731"/>
          </a:xfrm>
        </p:spPr>
      </p:pic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E8F2583-451A-378D-4446-78D9F2EBD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46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276420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003D997-DB15-10C6-9DBA-11B5E3A6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0" y="0"/>
            <a:ext cx="9144000" cy="70431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55323" y="2871000"/>
            <a:ext cx="7416000" cy="1116000"/>
          </a:xfrm>
        </p:spPr>
        <p:txBody>
          <a:bodyPr/>
          <a:lstStyle/>
          <a:p>
            <a:pPr algn="ctr"/>
            <a:r>
              <a:rPr lang="nl-BE"/>
              <a:t>Extra mogelijkheden van een aangemelde gebruiker</a:t>
            </a:r>
            <a:br>
              <a:rPr lang="nl-BE" b="1">
                <a:latin typeface="FlandersArtSans-Light" panose="00000400000000000000" pitchFamily="2" charset="0"/>
              </a:rPr>
            </a:br>
            <a:endParaRPr lang="nl-BE" b="1">
              <a:latin typeface="FlandersArtSans-Light" panose="00000400000000000000" pitchFamily="2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3D9D8BA-2383-D02A-467E-593A9C731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47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308033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D3C25A-47AF-011C-FC5B-57FD964A5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Extra mogelijkheden van een aangemelde gebruiker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ED4748-4A70-B092-45C6-897F43379D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b="0"/>
              <a:t>Zoekopdracht opslaan en delen</a:t>
            </a:r>
          </a:p>
          <a:p>
            <a:r>
              <a:rPr lang="nl-BE" b="0"/>
              <a:t>Favorietenlijst maken en delen</a:t>
            </a:r>
          </a:p>
          <a:p>
            <a:r>
              <a:rPr lang="nl-BE" b="0"/>
              <a:t>Gegevens downloaden</a:t>
            </a:r>
          </a:p>
          <a:p>
            <a:r>
              <a:rPr lang="nl-BE" b="0"/>
              <a:t>Info doorsturen naar collega’s, vrienden…</a:t>
            </a:r>
          </a:p>
          <a:p>
            <a:r>
              <a:rPr lang="nl-BE" b="0"/>
              <a:t>Suggestie tot wijziging doorgeven</a:t>
            </a:r>
          </a:p>
          <a:p>
            <a:r>
              <a:rPr lang="nl-BE" b="0"/>
              <a:t>Notitie toevoegen op een fiche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C6A7AEB-E660-8594-9383-7BA39E7C0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48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2195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99889F-FC43-BD0F-D25A-276DC6A31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535659"/>
            <a:ext cx="7416000" cy="1336341"/>
          </a:xfrm>
        </p:spPr>
        <p:txBody>
          <a:bodyPr/>
          <a:lstStyle/>
          <a:p>
            <a:r>
              <a:rPr lang="nl-NL" sz="2800"/>
              <a:t>De mogelijkheden verkennen als je aangemeld bent​</a:t>
            </a:r>
            <a:br>
              <a:rPr lang="nl-NL" sz="2800"/>
            </a:br>
            <a:r>
              <a:rPr lang="nl-NL" sz="2800"/>
              <a:t>=&gt; vanuit ‘mijn profiel’</a:t>
            </a:r>
            <a:endParaRPr lang="nl-BE" sz="280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B1A6C01-F692-4159-B407-639D8C2EF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728" y="1948107"/>
            <a:ext cx="8415224" cy="4063587"/>
          </a:xfrm>
          <a:prstGeom prst="rect">
            <a:avLst/>
          </a:prstGeom>
        </p:spPr>
      </p:pic>
      <p:sp>
        <p:nvSpPr>
          <p:cNvPr id="3" name="Ovaal 2">
            <a:extLst>
              <a:ext uri="{FF2B5EF4-FFF2-40B4-BE49-F238E27FC236}">
                <a16:creationId xmlns:a16="http://schemas.microsoft.com/office/drawing/2014/main" id="{F478A8AE-A8A9-11F8-093E-718D350B2197}"/>
              </a:ext>
            </a:extLst>
          </p:cNvPr>
          <p:cNvSpPr/>
          <p:nvPr/>
        </p:nvSpPr>
        <p:spPr>
          <a:xfrm>
            <a:off x="333174" y="2480553"/>
            <a:ext cx="2264112" cy="18015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D9203B6-B9A8-5F6C-33CB-2EFB37ED0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49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2172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>
                <a:latin typeface="+mj-lt"/>
              </a:rPr>
              <a:t>Wat is de Sociale Kaart?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nl-NL" b="0">
                <a:cs typeface="Calibri"/>
              </a:rPr>
              <a:t>Databank met zorgvoorzieningen en gezondheidszorgverstrekkers</a:t>
            </a:r>
          </a:p>
          <a:p>
            <a:pPr lvl="1"/>
            <a:r>
              <a:rPr lang="nl-NL" b="0">
                <a:cs typeface="Calibri"/>
              </a:rPr>
              <a:t>Vlaanderen en </a:t>
            </a:r>
            <a:r>
              <a:rPr lang="nl-NL" b="0" err="1">
                <a:cs typeface="Calibri"/>
              </a:rPr>
              <a:t>Nederlandskundig</a:t>
            </a:r>
            <a:r>
              <a:rPr lang="nl-NL" b="0">
                <a:cs typeface="Calibri"/>
              </a:rPr>
              <a:t> aanbod in Brussels Hoofdstedelijk Gewest</a:t>
            </a:r>
          </a:p>
          <a:p>
            <a:pPr lvl="1"/>
            <a:r>
              <a:rPr lang="nl-NL" b="0">
                <a:cs typeface="Calibri"/>
              </a:rPr>
              <a:t>Te raadplegen via </a:t>
            </a:r>
            <a:r>
              <a:rPr lang="nl-NL" b="0">
                <a:cs typeface="Calibri"/>
                <a:hlinkClick r:id="rId3"/>
              </a:rPr>
              <a:t>www.desocialekaart.be</a:t>
            </a:r>
            <a:endParaRPr lang="nl-NL" b="0">
              <a:cs typeface="Calibri"/>
            </a:endParaRPr>
          </a:p>
          <a:p>
            <a:pPr lvl="1"/>
            <a:r>
              <a:rPr lang="nl-NL" b="0">
                <a:cs typeface="Calibri"/>
              </a:rPr>
              <a:t>Vanuit het Departement Zorg (Vlaamse overheid)</a:t>
            </a:r>
          </a:p>
          <a:p>
            <a:pPr marL="288000" lvl="1" indent="0">
              <a:buNone/>
            </a:pPr>
            <a:endParaRPr lang="nl-NL" b="0">
              <a:cs typeface="Calibri"/>
            </a:endParaRPr>
          </a:p>
          <a:p>
            <a:r>
              <a:rPr lang="nl-NL" b="0">
                <a:cs typeface="Calibri"/>
              </a:rPr>
              <a:t>Adres- en contactgegevens van zorgaanbieders, maar ook de beschrijving van het aanbod, doelgroep, openingsuren, erkenningsgegevens… Het is dus meer dan een ‘Gouden Gids’.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EFD7A9-CF30-4F5D-7996-DE6D3EF17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0528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EE109B-2AB1-F49A-ADCD-220C9773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250219"/>
            <a:ext cx="7416000" cy="1621781"/>
          </a:xfrm>
        </p:spPr>
        <p:txBody>
          <a:bodyPr/>
          <a:lstStyle/>
          <a:p>
            <a:r>
              <a:rPr lang="nl-NL" sz="2800"/>
              <a:t>De mogelijkheden verkennen als je aangemeld bent​</a:t>
            </a:r>
            <a:br>
              <a:rPr lang="nl-NL" sz="2800"/>
            </a:br>
            <a:r>
              <a:rPr lang="nl-NL" sz="2800"/>
              <a:t>=&gt; bij de zoekopdrachten</a:t>
            </a:r>
            <a:endParaRPr lang="nl-BE" sz="280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96A6E4F-C252-4292-EEB8-45A190EC32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92" t="15039"/>
          <a:stretch/>
        </p:blipFill>
        <p:spPr>
          <a:xfrm>
            <a:off x="3091991" y="1872000"/>
            <a:ext cx="3163976" cy="4117837"/>
          </a:xfrm>
          <a:prstGeom prst="rect">
            <a:avLst/>
          </a:prstGeom>
        </p:spPr>
      </p:pic>
      <p:sp>
        <p:nvSpPr>
          <p:cNvPr id="7" name="Ovaal 6">
            <a:extLst>
              <a:ext uri="{FF2B5EF4-FFF2-40B4-BE49-F238E27FC236}">
                <a16:creationId xmlns:a16="http://schemas.microsoft.com/office/drawing/2014/main" id="{0A9DF3F8-F0AD-0DA7-533F-AA809BD2B8C5}"/>
              </a:ext>
            </a:extLst>
          </p:cNvPr>
          <p:cNvSpPr/>
          <p:nvPr/>
        </p:nvSpPr>
        <p:spPr>
          <a:xfrm>
            <a:off x="2750910" y="1756097"/>
            <a:ext cx="3846137" cy="73744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733410-64E1-486C-1A52-29A48309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50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8239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B418FD-129E-9DE6-92F7-1C488DDDD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446314"/>
            <a:ext cx="7416000" cy="1425686"/>
          </a:xfrm>
        </p:spPr>
        <p:txBody>
          <a:bodyPr/>
          <a:lstStyle/>
          <a:p>
            <a:r>
              <a:rPr lang="nl-NL" sz="2800"/>
              <a:t>De mogelijkheden verkennen als je aangemeld bent​</a:t>
            </a:r>
            <a:br>
              <a:rPr lang="nl-NL" sz="2800"/>
            </a:br>
            <a:r>
              <a:rPr lang="nl-NL" sz="2800"/>
              <a:t>=&gt; met de zoekresultaten</a:t>
            </a:r>
            <a:endParaRPr lang="nl-BE" sz="280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605CED3-77DB-6A6F-E58B-55CA115D13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0" t="2680"/>
          <a:stretch/>
        </p:blipFill>
        <p:spPr>
          <a:xfrm>
            <a:off x="1838226" y="1872000"/>
            <a:ext cx="5467547" cy="3961370"/>
          </a:xfrm>
          <a:prstGeom prst="rect">
            <a:avLst/>
          </a:prstGeom>
        </p:spPr>
      </p:pic>
      <p:sp>
        <p:nvSpPr>
          <p:cNvPr id="7" name="Ovaal 6">
            <a:extLst>
              <a:ext uri="{FF2B5EF4-FFF2-40B4-BE49-F238E27FC236}">
                <a16:creationId xmlns:a16="http://schemas.microsoft.com/office/drawing/2014/main" id="{A3F1B883-36B2-10F3-5ACF-F65365965A33}"/>
              </a:ext>
            </a:extLst>
          </p:cNvPr>
          <p:cNvSpPr/>
          <p:nvPr/>
        </p:nvSpPr>
        <p:spPr>
          <a:xfrm>
            <a:off x="1296000" y="5213023"/>
            <a:ext cx="3917023" cy="82013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6BDE96C-6944-59BA-D3AB-24107D2FD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51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5829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1CC6EE-DB81-1FCD-5E70-C72698234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457200"/>
            <a:ext cx="7416000" cy="1414800"/>
          </a:xfrm>
        </p:spPr>
        <p:txBody>
          <a:bodyPr/>
          <a:lstStyle/>
          <a:p>
            <a:r>
              <a:rPr lang="nl-NL" sz="2800"/>
              <a:t>De mogelijkheden verkennen als je aangemeld bent​</a:t>
            </a:r>
            <a:br>
              <a:rPr lang="nl-NL" sz="2800"/>
            </a:br>
            <a:r>
              <a:rPr lang="nl-NL" sz="2800"/>
              <a:t>=&gt; op een fiche</a:t>
            </a:r>
            <a:endParaRPr lang="nl-BE" sz="280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1F0C0DD-D881-140D-C3D2-6EBF9F71AD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37" b="2070"/>
          <a:stretch/>
        </p:blipFill>
        <p:spPr>
          <a:xfrm>
            <a:off x="490192" y="2123419"/>
            <a:ext cx="8314441" cy="2611161"/>
          </a:xfrm>
          <a:prstGeom prst="rect">
            <a:avLst/>
          </a:prstGeom>
        </p:spPr>
      </p:pic>
      <p:sp>
        <p:nvSpPr>
          <p:cNvPr id="7" name="Ovaal 6">
            <a:extLst>
              <a:ext uri="{FF2B5EF4-FFF2-40B4-BE49-F238E27FC236}">
                <a16:creationId xmlns:a16="http://schemas.microsoft.com/office/drawing/2014/main" id="{C6D12BE4-0D56-1A05-6C6E-0D372428AF7B}"/>
              </a:ext>
            </a:extLst>
          </p:cNvPr>
          <p:cNvSpPr/>
          <p:nvPr/>
        </p:nvSpPr>
        <p:spPr>
          <a:xfrm>
            <a:off x="6994689" y="1677971"/>
            <a:ext cx="2149312" cy="371416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6131226-FC4F-3184-CA3A-3079A5868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52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3885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93B5AD2D-AD3C-AB88-FE06-C80163C7D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900" y="1647284"/>
            <a:ext cx="8088198" cy="85065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8AAD6AE-F820-8FC9-0F41-96B5CAC5C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Zoekopdracht opslaan</a:t>
            </a: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0219FF02-A4D2-429A-5CC9-F24E41C3F93F}"/>
              </a:ext>
            </a:extLst>
          </p:cNvPr>
          <p:cNvSpPr/>
          <p:nvPr/>
        </p:nvSpPr>
        <p:spPr>
          <a:xfrm>
            <a:off x="432000" y="1615657"/>
            <a:ext cx="2224726" cy="51268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260554F8-70A5-1B37-8F90-07A412E8D723}"/>
              </a:ext>
            </a:extLst>
          </p:cNvPr>
          <p:cNvCxnSpPr>
            <a:cxnSpLocks/>
          </p:cNvCxnSpPr>
          <p:nvPr/>
        </p:nvCxnSpPr>
        <p:spPr>
          <a:xfrm>
            <a:off x="2271860" y="1989056"/>
            <a:ext cx="0" cy="13736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Tijdelijke aanduiding voor inhoud 9">
            <a:extLst>
              <a:ext uri="{FF2B5EF4-FFF2-40B4-BE49-F238E27FC236}">
                <a16:creationId xmlns:a16="http://schemas.microsoft.com/office/drawing/2014/main" id="{048173E3-2593-3C3B-FA07-B6933D55B15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t="8215" b="37740"/>
          <a:stretch/>
        </p:blipFill>
        <p:spPr>
          <a:xfrm>
            <a:off x="416747" y="3362658"/>
            <a:ext cx="8614131" cy="1733029"/>
          </a:xfrm>
          <a:prstGeom prst="rect">
            <a:avLst/>
          </a:prstGeom>
        </p:spPr>
      </p:pic>
      <p:sp>
        <p:nvSpPr>
          <p:cNvPr id="11" name="Ovaal 10">
            <a:extLst>
              <a:ext uri="{FF2B5EF4-FFF2-40B4-BE49-F238E27FC236}">
                <a16:creationId xmlns:a16="http://schemas.microsoft.com/office/drawing/2014/main" id="{FD7BE58C-6ADC-3EE2-AB01-C491E4FFA567}"/>
              </a:ext>
            </a:extLst>
          </p:cNvPr>
          <p:cNvSpPr/>
          <p:nvPr/>
        </p:nvSpPr>
        <p:spPr>
          <a:xfrm>
            <a:off x="390831" y="4022134"/>
            <a:ext cx="2245409" cy="41407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7837CC8-FD1A-F71A-DB7C-6C6CA86552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8333" y="5187521"/>
            <a:ext cx="3147333" cy="914479"/>
          </a:xfrm>
          <a:prstGeom prst="rect">
            <a:avLst/>
          </a:prstGeom>
        </p:spPr>
      </p:pic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D098FE0F-A5C8-925C-8033-EF7496CF4FBE}"/>
              </a:ext>
            </a:extLst>
          </p:cNvPr>
          <p:cNvCxnSpPr/>
          <p:nvPr/>
        </p:nvCxnSpPr>
        <p:spPr>
          <a:xfrm>
            <a:off x="2271860" y="4436211"/>
            <a:ext cx="726473" cy="7513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F306B63-9B8C-3371-433D-C0040252A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53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3781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5D3A28-E3F3-AB8E-3ECC-632CBECBD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Zoekopdracht delen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38459EB-8E59-91EA-6770-98BCD8964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1339923"/>
            <a:ext cx="6453243" cy="2817827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F21467E8-7F65-CEA4-8C1F-DE5C6E16D87A}"/>
              </a:ext>
            </a:extLst>
          </p:cNvPr>
          <p:cNvSpPr/>
          <p:nvPr/>
        </p:nvSpPr>
        <p:spPr>
          <a:xfrm>
            <a:off x="2045616" y="3695307"/>
            <a:ext cx="377073" cy="367646"/>
          </a:xfrm>
          <a:prstGeom prst="ellipse">
            <a:avLst/>
          </a:prstGeom>
          <a:noFill/>
          <a:ln w="28575">
            <a:solidFill>
              <a:srgbClr val="0F4C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E8FEDC46-7B0F-D4D7-077B-6E209EB91EE7}"/>
              </a:ext>
            </a:extLst>
          </p:cNvPr>
          <p:cNvSpPr/>
          <p:nvPr/>
        </p:nvSpPr>
        <p:spPr>
          <a:xfrm>
            <a:off x="6261504" y="3720347"/>
            <a:ext cx="623739" cy="367645"/>
          </a:xfrm>
          <a:prstGeom prst="ellipse">
            <a:avLst/>
          </a:prstGeom>
          <a:noFill/>
          <a:ln w="28575">
            <a:solidFill>
              <a:srgbClr val="0F4C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EDA4CAB-88B0-D436-9BE9-8CECF4794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612" y="4166190"/>
            <a:ext cx="5552388" cy="2076466"/>
          </a:xfrm>
          <a:prstGeom prst="rect">
            <a:avLst/>
          </a:prstGeom>
        </p:spPr>
      </p:pic>
      <p:sp>
        <p:nvSpPr>
          <p:cNvPr id="13" name="Ovaal 12">
            <a:extLst>
              <a:ext uri="{FF2B5EF4-FFF2-40B4-BE49-F238E27FC236}">
                <a16:creationId xmlns:a16="http://schemas.microsoft.com/office/drawing/2014/main" id="{D09EE8C3-4FA0-268C-92D6-D0D15D9FC17C}"/>
              </a:ext>
            </a:extLst>
          </p:cNvPr>
          <p:cNvSpPr/>
          <p:nvPr/>
        </p:nvSpPr>
        <p:spPr>
          <a:xfrm>
            <a:off x="3076265" y="5428170"/>
            <a:ext cx="2212172" cy="1023770"/>
          </a:xfrm>
          <a:prstGeom prst="ellipse">
            <a:avLst/>
          </a:prstGeom>
          <a:noFill/>
          <a:ln w="28575">
            <a:solidFill>
              <a:srgbClr val="0F4C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FDA53D-CADA-4828-9BBD-44974E12C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54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073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35680D-3889-9369-085D-622F900D5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Favorietenlijst maken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ECDC9B8-9546-96E7-BA80-2E23581EB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523" y="1465483"/>
            <a:ext cx="7939264" cy="3295054"/>
          </a:xfrm>
          <a:prstGeom prst="rect">
            <a:avLst/>
          </a:prstGeom>
        </p:spPr>
      </p:pic>
      <p:sp>
        <p:nvSpPr>
          <p:cNvPr id="5" name="Ovaal 4">
            <a:extLst>
              <a:ext uri="{FF2B5EF4-FFF2-40B4-BE49-F238E27FC236}">
                <a16:creationId xmlns:a16="http://schemas.microsoft.com/office/drawing/2014/main" id="{E81486BA-8318-F77C-F78B-1377D1225AF4}"/>
              </a:ext>
            </a:extLst>
          </p:cNvPr>
          <p:cNvSpPr/>
          <p:nvPr/>
        </p:nvSpPr>
        <p:spPr>
          <a:xfrm>
            <a:off x="2714920" y="2558598"/>
            <a:ext cx="348791" cy="29223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110E5B0F-7812-A86A-5A6A-C588A5540135}"/>
              </a:ext>
            </a:extLst>
          </p:cNvPr>
          <p:cNvSpPr/>
          <p:nvPr/>
        </p:nvSpPr>
        <p:spPr>
          <a:xfrm>
            <a:off x="471340" y="4232635"/>
            <a:ext cx="2846895" cy="753366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7FE8A39-4052-D904-7B88-044B7AEEC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55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87725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BE17C1AF-ACE8-2D74-A534-022165A3A6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7"/>
          <a:stretch/>
        </p:blipFill>
        <p:spPr>
          <a:xfrm>
            <a:off x="427736" y="499620"/>
            <a:ext cx="3783930" cy="3525625"/>
          </a:xfrm>
          <a:prstGeom prst="rect">
            <a:avLst/>
          </a:prstGeom>
        </p:spPr>
      </p:pic>
      <p:sp>
        <p:nvSpPr>
          <p:cNvPr id="14" name="Ovaal 13">
            <a:extLst>
              <a:ext uri="{FF2B5EF4-FFF2-40B4-BE49-F238E27FC236}">
                <a16:creationId xmlns:a16="http://schemas.microsoft.com/office/drawing/2014/main" id="{3756EDEA-1127-FFD8-880B-9CEEB8B5E017}"/>
              </a:ext>
            </a:extLst>
          </p:cNvPr>
          <p:cNvSpPr/>
          <p:nvPr/>
        </p:nvSpPr>
        <p:spPr>
          <a:xfrm>
            <a:off x="2639505" y="791852"/>
            <a:ext cx="1734531" cy="40535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9D9620F5-1C0A-BCD2-F20C-AAAAE2B58F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86"/>
          <a:stretch/>
        </p:blipFill>
        <p:spPr>
          <a:xfrm>
            <a:off x="3363253" y="2717030"/>
            <a:ext cx="5227654" cy="3525625"/>
          </a:xfrm>
          <a:prstGeom prst="rect">
            <a:avLst/>
          </a:prstGeom>
        </p:spPr>
      </p:pic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E96D073C-D2B8-0FDB-47BB-4A6F1DCFF9F9}"/>
              </a:ext>
            </a:extLst>
          </p:cNvPr>
          <p:cNvCxnSpPr>
            <a:cxnSpLocks/>
            <a:stCxn id="14" idx="6"/>
          </p:cNvCxnSpPr>
          <p:nvPr/>
        </p:nvCxnSpPr>
        <p:spPr>
          <a:xfrm>
            <a:off x="4374036" y="994529"/>
            <a:ext cx="3497345" cy="2163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fbeelding 2">
            <a:extLst>
              <a:ext uri="{FF2B5EF4-FFF2-40B4-BE49-F238E27FC236}">
                <a16:creationId xmlns:a16="http://schemas.microsoft.com/office/drawing/2014/main" id="{29CDD6DC-A67F-E690-067D-79B34C17D1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99"/>
          <a:stretch/>
        </p:blipFill>
        <p:spPr>
          <a:xfrm>
            <a:off x="7183224" y="2717028"/>
            <a:ext cx="1495332" cy="1316857"/>
          </a:xfrm>
          <a:prstGeom prst="rect">
            <a:avLst/>
          </a:prstGeom>
        </p:spPr>
      </p:pic>
      <p:sp>
        <p:nvSpPr>
          <p:cNvPr id="10" name="Ovaal 9">
            <a:extLst>
              <a:ext uri="{FF2B5EF4-FFF2-40B4-BE49-F238E27FC236}">
                <a16:creationId xmlns:a16="http://schemas.microsoft.com/office/drawing/2014/main" id="{0DE66428-6E47-7259-6B92-4E2AEEAB81A6}"/>
              </a:ext>
            </a:extLst>
          </p:cNvPr>
          <p:cNvSpPr/>
          <p:nvPr/>
        </p:nvSpPr>
        <p:spPr>
          <a:xfrm>
            <a:off x="6856375" y="3023647"/>
            <a:ext cx="1995394" cy="1171281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85C03FD-5BCC-3B7C-B2ED-4ACFA7517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56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0880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0C48C3-41E4-368D-23D4-C05EAD76F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Favorietenlijst delen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C8E1119-0C7B-07D6-DFE8-C503F54A4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1313999"/>
            <a:ext cx="5233509" cy="247034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41B9DB89-8B2E-0370-D761-8BC3CA765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000" y="3891753"/>
            <a:ext cx="4308049" cy="2243490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35F44F10-1913-FFCC-FBEA-A43BDB55B822}"/>
              </a:ext>
            </a:extLst>
          </p:cNvPr>
          <p:cNvSpPr/>
          <p:nvPr/>
        </p:nvSpPr>
        <p:spPr>
          <a:xfrm>
            <a:off x="1753386" y="3167927"/>
            <a:ext cx="226244" cy="261073"/>
          </a:xfrm>
          <a:prstGeom prst="ellipse">
            <a:avLst/>
          </a:prstGeom>
          <a:noFill/>
          <a:ln w="28575">
            <a:solidFill>
              <a:srgbClr val="0F4C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C22E03C9-EC5E-B647-DE3A-CF49947BA4AA}"/>
              </a:ext>
            </a:extLst>
          </p:cNvPr>
          <p:cNvSpPr/>
          <p:nvPr/>
        </p:nvSpPr>
        <p:spPr>
          <a:xfrm>
            <a:off x="5165888" y="3123150"/>
            <a:ext cx="499621" cy="350627"/>
          </a:xfrm>
          <a:prstGeom prst="ellipse">
            <a:avLst/>
          </a:prstGeom>
          <a:noFill/>
          <a:ln w="28575">
            <a:solidFill>
              <a:srgbClr val="0F4C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AD49F51F-B598-089B-6F1D-DCE11F442C62}"/>
              </a:ext>
            </a:extLst>
          </p:cNvPr>
          <p:cNvSpPr/>
          <p:nvPr/>
        </p:nvSpPr>
        <p:spPr>
          <a:xfrm>
            <a:off x="4355183" y="5493530"/>
            <a:ext cx="1791093" cy="850709"/>
          </a:xfrm>
          <a:prstGeom prst="ellipse">
            <a:avLst/>
          </a:prstGeom>
          <a:noFill/>
          <a:ln w="28575">
            <a:solidFill>
              <a:srgbClr val="0F4C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6B192AB-BBCE-E35F-C80C-01DE20B02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57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1854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35680D-3889-9369-085D-622F900D5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Gegevens downloaden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ECDC9B8-9546-96E7-BA80-2E23581EB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523" y="1465483"/>
            <a:ext cx="7939264" cy="3295054"/>
          </a:xfrm>
          <a:prstGeom prst="rect">
            <a:avLst/>
          </a:prstGeom>
        </p:spPr>
      </p:pic>
      <p:sp>
        <p:nvSpPr>
          <p:cNvPr id="5" name="Ovaal 4">
            <a:extLst>
              <a:ext uri="{FF2B5EF4-FFF2-40B4-BE49-F238E27FC236}">
                <a16:creationId xmlns:a16="http://schemas.microsoft.com/office/drawing/2014/main" id="{E81486BA-8318-F77C-F78B-1377D1225AF4}"/>
              </a:ext>
            </a:extLst>
          </p:cNvPr>
          <p:cNvSpPr/>
          <p:nvPr/>
        </p:nvSpPr>
        <p:spPr>
          <a:xfrm>
            <a:off x="2714920" y="2558598"/>
            <a:ext cx="348791" cy="29223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110E5B0F-7812-A86A-5A6A-C588A5540135}"/>
              </a:ext>
            </a:extLst>
          </p:cNvPr>
          <p:cNvSpPr/>
          <p:nvPr/>
        </p:nvSpPr>
        <p:spPr>
          <a:xfrm>
            <a:off x="471340" y="4232635"/>
            <a:ext cx="2846895" cy="753366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355DD27-8330-F756-9D31-9574752E0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58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3521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B291DF24-CF5B-5828-99C2-39895D53CF56}"/>
              </a:ext>
            </a:extLst>
          </p:cNvPr>
          <p:cNvCxnSpPr>
            <a:cxnSpLocks/>
            <a:stCxn id="9" idx="6"/>
          </p:cNvCxnSpPr>
          <p:nvPr/>
        </p:nvCxnSpPr>
        <p:spPr>
          <a:xfrm>
            <a:off x="3960000" y="1239626"/>
            <a:ext cx="2789592" cy="20786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vak 11">
            <a:extLst>
              <a:ext uri="{FF2B5EF4-FFF2-40B4-BE49-F238E27FC236}">
                <a16:creationId xmlns:a16="http://schemas.microsoft.com/office/drawing/2014/main" id="{2F6D2571-2C59-D79F-26E3-5D785F97F91F}"/>
              </a:ext>
            </a:extLst>
          </p:cNvPr>
          <p:cNvSpPr txBox="1"/>
          <p:nvPr/>
        </p:nvSpPr>
        <p:spPr>
          <a:xfrm>
            <a:off x="5241303" y="989814"/>
            <a:ext cx="3308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/>
              <a:t>Na het klikken op ‘downloaden’ ontvang je een e-mail met de link naar het bestand.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E0E378B-3464-58EA-BDFB-6C127AD10E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49"/>
          <a:stretch/>
        </p:blipFill>
        <p:spPr>
          <a:xfrm>
            <a:off x="485477" y="169682"/>
            <a:ext cx="3308809" cy="307174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7489D19-6DDF-9333-D326-16614170D4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96"/>
          <a:stretch/>
        </p:blipFill>
        <p:spPr>
          <a:xfrm>
            <a:off x="3487918" y="3415824"/>
            <a:ext cx="5277248" cy="2812804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E3141EFD-1A8A-4C32-393A-ADBB2931867B}"/>
              </a:ext>
            </a:extLst>
          </p:cNvPr>
          <p:cNvSpPr/>
          <p:nvPr/>
        </p:nvSpPr>
        <p:spPr>
          <a:xfrm>
            <a:off x="2269886" y="1065230"/>
            <a:ext cx="1690114" cy="34879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67311C1-071F-70B9-20A5-191E0DBC7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59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68160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45EE3F48-9485-AEE6-7557-52CAC9AEF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/>
          <a:lstStyle/>
          <a:p>
            <a:r>
              <a:rPr lang="en-US"/>
              <a:t>Wat is de Sociale Kaart?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62E59D-931B-47EA-0851-236055BE0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0145" y="1908000"/>
            <a:ext cx="3628645" cy="4334656"/>
          </a:xfrm>
        </p:spPr>
        <p:txBody>
          <a:bodyPr>
            <a:normAutofit/>
          </a:bodyPr>
          <a:lstStyle/>
          <a:p>
            <a:r>
              <a:rPr lang="nl-BE" b="1"/>
              <a:t>Doel</a:t>
            </a:r>
            <a:r>
              <a:rPr lang="nl-BE"/>
              <a:t>: </a:t>
            </a:r>
            <a:r>
              <a:rPr lang="nl-BE" b="0"/>
              <a:t>iedereen informeren over het zorgaanbod (zorgvoorzieningen en gezondheidszorgberoepen) in Vlaanderen en Brussel.</a:t>
            </a:r>
          </a:p>
          <a:p>
            <a:pPr>
              <a:buNone/>
            </a:pPr>
            <a:endParaRPr lang="nl-BE" b="0"/>
          </a:p>
          <a:p>
            <a:r>
              <a:rPr lang="nl-BE"/>
              <a:t>Voor wie: </a:t>
            </a:r>
            <a:r>
              <a:rPr lang="nl-BE" b="0"/>
              <a:t>hulp- en zorgverleners, doorverwijzers, lokale besturen maar ook voor burgers</a:t>
            </a:r>
          </a:p>
          <a:p>
            <a:endParaRPr lang="nl-BE" b="0"/>
          </a:p>
          <a:p>
            <a:r>
              <a:rPr lang="nl-BE"/>
              <a:t>Wettelijke basis: </a:t>
            </a:r>
            <a:r>
              <a:rPr lang="nl-BE" b="0">
                <a:hlinkClick r:id="rId2"/>
              </a:rPr>
              <a:t>Decreet houdende de Sociale Kaart van 3 mei 2019</a:t>
            </a:r>
            <a:r>
              <a:rPr lang="nl-BE" b="0"/>
              <a:t> (B.S. 26/06/2019)</a:t>
            </a:r>
          </a:p>
          <a:p>
            <a:endParaRPr lang="nl-BE" sz="1900"/>
          </a:p>
        </p:txBody>
      </p:sp>
      <p:pic>
        <p:nvPicPr>
          <p:cNvPr id="5" name="Afbeelding 4" descr="Afbeelding met persoon, overdekt, kleding, Menselijk gezicht&#10;&#10;Automatisch gegenereerde beschrijving">
            <a:extLst>
              <a:ext uri="{FF2B5EF4-FFF2-40B4-BE49-F238E27FC236}">
                <a16:creationId xmlns:a16="http://schemas.microsoft.com/office/drawing/2014/main" id="{6C1A4F0F-F067-E278-9CBC-8B91D9D6CB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1" r="23009" b="-2"/>
          <a:stretch/>
        </p:blipFill>
        <p:spPr>
          <a:xfrm>
            <a:off x="1294228" y="1908000"/>
            <a:ext cx="3708000" cy="3780000"/>
          </a:xfrm>
          <a:prstGeom prst="rect">
            <a:avLst/>
          </a:prstGeom>
          <a:noFill/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34AED23-6771-FF91-108B-A4F390FA9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0538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16DAB1-FA9E-1CB3-558B-B6322C8E2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Info doorsturen</a:t>
            </a: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39EBAF2A-97A4-0990-475F-2122C5FA0D35}"/>
              </a:ext>
            </a:extLst>
          </p:cNvPr>
          <p:cNvSpPr/>
          <p:nvPr/>
        </p:nvSpPr>
        <p:spPr>
          <a:xfrm>
            <a:off x="2488676" y="2134391"/>
            <a:ext cx="1253765" cy="295609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2A49B8D-4D6D-9582-9264-643EB826E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466" y="4380923"/>
            <a:ext cx="8201411" cy="1116000"/>
          </a:xfrm>
          <a:prstGeom prst="rect">
            <a:avLst/>
          </a:prstGeom>
        </p:spPr>
      </p:pic>
      <p:sp>
        <p:nvSpPr>
          <p:cNvPr id="10" name="Ovaal 9">
            <a:extLst>
              <a:ext uri="{FF2B5EF4-FFF2-40B4-BE49-F238E27FC236}">
                <a16:creationId xmlns:a16="http://schemas.microsoft.com/office/drawing/2014/main" id="{7BD9D40C-6DBE-A5E9-CC55-6C1BFAFF3249}"/>
              </a:ext>
            </a:extLst>
          </p:cNvPr>
          <p:cNvSpPr/>
          <p:nvPr/>
        </p:nvSpPr>
        <p:spPr>
          <a:xfrm>
            <a:off x="7072284" y="4796970"/>
            <a:ext cx="1818558" cy="713359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A11F381-C071-75F3-F024-F10122F98A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9642"/>
          <a:stretch/>
        </p:blipFill>
        <p:spPr>
          <a:xfrm>
            <a:off x="1056395" y="1812857"/>
            <a:ext cx="6287999" cy="1928821"/>
          </a:xfrm>
          <a:prstGeom prst="rect">
            <a:avLst/>
          </a:prstGeom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F41CF46E-76DF-C84F-4FC6-6CFAD2716E50}"/>
              </a:ext>
            </a:extLst>
          </p:cNvPr>
          <p:cNvSpPr/>
          <p:nvPr/>
        </p:nvSpPr>
        <p:spPr>
          <a:xfrm>
            <a:off x="3009692" y="2630734"/>
            <a:ext cx="1253765" cy="29561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C9360A5-894E-9D38-0207-E9622795D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60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5856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A0BC78-EC5B-6C3A-D8EE-276D1B24A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026" y="212720"/>
            <a:ext cx="8015591" cy="1116000"/>
          </a:xfrm>
        </p:spPr>
        <p:txBody>
          <a:bodyPr/>
          <a:lstStyle/>
          <a:p>
            <a:r>
              <a:rPr lang="nl-BE"/>
              <a:t>Suggestie tot wijziging van gegevens op een fiche</a:t>
            </a: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9C3F90E4-BA88-AE67-9A28-31872E949126}"/>
              </a:ext>
            </a:extLst>
          </p:cNvPr>
          <p:cNvSpPr/>
          <p:nvPr/>
        </p:nvSpPr>
        <p:spPr>
          <a:xfrm>
            <a:off x="801278" y="3664973"/>
            <a:ext cx="2130458" cy="463967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5B0388A-4732-72DE-2608-DF3E4FC137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8" t="2118"/>
          <a:stretch/>
        </p:blipFill>
        <p:spPr>
          <a:xfrm>
            <a:off x="4166647" y="1376313"/>
            <a:ext cx="4117499" cy="4639634"/>
          </a:xfrm>
          <a:prstGeom prst="rect">
            <a:avLst/>
          </a:prstGeom>
        </p:spPr>
      </p:pic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3BCA9CD3-44F4-922A-93C2-9A23377FAF57}"/>
              </a:ext>
            </a:extLst>
          </p:cNvPr>
          <p:cNvCxnSpPr>
            <a:cxnSpLocks/>
          </p:cNvCxnSpPr>
          <p:nvPr/>
        </p:nvCxnSpPr>
        <p:spPr>
          <a:xfrm flipV="1">
            <a:off x="3179233" y="1872000"/>
            <a:ext cx="1109963" cy="26905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fbeelding 4">
            <a:extLst>
              <a:ext uri="{FF2B5EF4-FFF2-40B4-BE49-F238E27FC236}">
                <a16:creationId xmlns:a16="http://schemas.microsoft.com/office/drawing/2014/main" id="{53197A02-EA4B-7779-5DCD-14EF12E45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81" y="1462412"/>
            <a:ext cx="2625452" cy="4467436"/>
          </a:xfrm>
          <a:prstGeom prst="rect">
            <a:avLst/>
          </a:prstGeom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7E9D7CD-0103-2283-ECBE-0EC6E5A31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61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2020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7B0DD1-F001-E0C1-FBDA-95B69C4E4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Notitie toevoegen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89081E2-1A71-DB34-C8F4-DCB8602C7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664" y="1249897"/>
            <a:ext cx="5323184" cy="4500454"/>
          </a:xfrm>
          <a:prstGeom prst="rect">
            <a:avLst/>
          </a:prstGeom>
        </p:spPr>
      </p:pic>
      <p:sp>
        <p:nvSpPr>
          <p:cNvPr id="7" name="Ovaal 6">
            <a:extLst>
              <a:ext uri="{FF2B5EF4-FFF2-40B4-BE49-F238E27FC236}">
                <a16:creationId xmlns:a16="http://schemas.microsoft.com/office/drawing/2014/main" id="{BC4E7CBA-EAF7-B45D-04D5-7A2EEDFC1EFF}"/>
              </a:ext>
            </a:extLst>
          </p:cNvPr>
          <p:cNvSpPr/>
          <p:nvPr/>
        </p:nvSpPr>
        <p:spPr>
          <a:xfrm>
            <a:off x="1626664" y="5288437"/>
            <a:ext cx="1649691" cy="57419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A5048EC-F202-982F-C432-2C6AEA48A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62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8967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CF9132-9ED0-DC00-FDB5-30EAA812E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err="1"/>
              <a:t>Recap</a:t>
            </a:r>
            <a:r>
              <a:rPr lang="nl-BE"/>
              <a:t>: Nut van de Sociale Kaart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3EEDE8-8F66-B46E-C0A6-8E6534B31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921396"/>
          </a:xfrm>
        </p:spPr>
        <p:txBody>
          <a:bodyPr/>
          <a:lstStyle/>
          <a:p>
            <a:r>
              <a:rPr lang="nl-BE" b="0"/>
              <a:t>Je zoekt zelf naar hulpverlening.</a:t>
            </a:r>
          </a:p>
          <a:p>
            <a:r>
              <a:rPr lang="nl-BE" b="0"/>
              <a:t>Je wil iemand doorverwijzen.</a:t>
            </a:r>
          </a:p>
          <a:p>
            <a:r>
              <a:rPr lang="nl-BE" b="0"/>
              <a:t>Je wil zorgactoren buiten de eigen sector leren kennen.</a:t>
            </a:r>
          </a:p>
          <a:p>
            <a:r>
              <a:rPr lang="nl-BE" b="0"/>
              <a:t>Je wil lijsten van zorgactoren bijhouden en gebruiken.</a:t>
            </a:r>
          </a:p>
          <a:p>
            <a:r>
              <a:rPr lang="nl-BE" b="0"/>
              <a:t>Je wil een eigen sociale kaart opmaken door zoekopdrachten op te slaan en favoriete fiches bij te houden.</a:t>
            </a:r>
            <a:endParaRPr lang="nl-NL" b="0"/>
          </a:p>
          <a:p>
            <a:r>
              <a:rPr lang="nl-NL" b="0"/>
              <a:t>Je wil je eigen organisatie/praktijk en aanbod bekend maken.</a:t>
            </a:r>
          </a:p>
          <a:p>
            <a:pPr lvl="1"/>
            <a:r>
              <a:rPr lang="nl-NL"/>
              <a:t>Jezelf opnemen in de Sociale Kaart = de kwaliteit van jouw zorgaanbod in de verf zetten.</a:t>
            </a:r>
          </a:p>
          <a:p>
            <a:pPr lvl="1"/>
            <a:r>
              <a:rPr lang="nl-BE"/>
              <a:t>Hulpverleners, zorgverleners en burgers kunnen jouw aanbod snel vinden en jou contacteren.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0412E96-31AE-031B-F721-9306A8DC4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63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6699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750687-B948-5D26-14E5-A77D42660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Link met Rechtenverkenner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A7B9EC-729B-ADBC-4AFF-E785FAF464D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/>
              <a:t>Rechtenverkenner: </a:t>
            </a:r>
            <a:r>
              <a:rPr lang="nl-BE" b="0"/>
              <a:t>opzoeken van sociale rechten voor een persoon aan de hand van criteria (werksituatie, woonsituatie, doelgroep, uitkering of niet enz.)</a:t>
            </a:r>
          </a:p>
          <a:p>
            <a:r>
              <a:rPr lang="nl-BE" b="0"/>
              <a:t>Rechten worden aangeboden door organisaties die in de Sociale Kaart zitten: </a:t>
            </a:r>
          </a:p>
          <a:p>
            <a:pPr lvl="1"/>
            <a:r>
              <a:rPr lang="nl-BE"/>
              <a:t>Leefloon = via OCMW</a:t>
            </a:r>
          </a:p>
          <a:p>
            <a:pPr lvl="1"/>
            <a:r>
              <a:rPr lang="nl-BE"/>
              <a:t>Maaltijdbedeling = via vzw voor mensen in armoede</a:t>
            </a:r>
          </a:p>
          <a:p>
            <a:pPr lvl="1"/>
            <a:r>
              <a:rPr lang="nl-BE"/>
              <a:t>… </a:t>
            </a:r>
          </a:p>
          <a:p>
            <a:r>
              <a:rPr lang="nl-BE" b="0"/>
              <a:t>Contactgegevens in de Rechtenverkenner zullen uit de Sociale Kaart komen, als de gegevens daar correct zijn (gedeelde verantwoordelijkheid ook hier belangrijk!)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6C89F8-6F49-A71F-E24E-756C24DFC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64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0462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750687-B948-5D26-14E5-A77D426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472" y="345093"/>
            <a:ext cx="7416000" cy="558000"/>
          </a:xfrm>
        </p:spPr>
        <p:txBody>
          <a:bodyPr/>
          <a:lstStyle/>
          <a:p>
            <a:r>
              <a:rPr lang="nl-BE"/>
              <a:t>Link met Rechtenverkenner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C1941FA-7C24-5F90-B27B-946E50ECD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472" y="1294008"/>
            <a:ext cx="6227908" cy="1376037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72CFABA7-EE09-323D-68AB-54219EAB8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472" y="3164854"/>
            <a:ext cx="6487903" cy="158289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CDD5C6A-D727-74D4-D77C-7BAEA9722D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472" y="946740"/>
            <a:ext cx="6583384" cy="4964520"/>
          </a:xfrm>
          <a:prstGeom prst="rect">
            <a:avLst/>
          </a:prstGeom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69247D0-0806-ADC5-EC48-05BDEE95B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65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9480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4761F15-954C-7971-4BF8-6B70B76D80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241300" y="0"/>
            <a:ext cx="8902700" cy="685728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9362824-F65C-CE45-E96E-D7DE459E7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270" y="701744"/>
            <a:ext cx="7416000" cy="1116000"/>
          </a:xfrm>
        </p:spPr>
        <p:txBody>
          <a:bodyPr/>
          <a:lstStyle/>
          <a:p>
            <a:r>
              <a:rPr lang="nl-BE"/>
              <a:t>Vragen, opmerkingen, zelf aan de slag?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5B1041-CF11-B7D9-6A4E-C8876D4E907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sz="2400" b="0">
                <a:solidFill>
                  <a:schemeClr val="accent1"/>
                </a:solidFill>
                <a:hlinkClick r:id="rId3"/>
              </a:rPr>
              <a:t>desocialekaart@vlaanderen.be</a:t>
            </a:r>
            <a:endParaRPr lang="nl-BE" sz="2400" b="0" u="sng">
              <a:solidFill>
                <a:schemeClr val="accent1"/>
              </a:solidFill>
              <a:latin typeface="FlandersSans"/>
            </a:endParaRPr>
          </a:p>
          <a:p>
            <a:pPr>
              <a:buNone/>
            </a:pPr>
            <a:endParaRPr lang="nl-BE" sz="2400" b="0">
              <a:solidFill>
                <a:srgbClr val="617804"/>
              </a:solidFill>
              <a:latin typeface="FlandersSans"/>
            </a:endParaRPr>
          </a:p>
          <a:p>
            <a:r>
              <a:rPr lang="nl-BE" sz="2400" b="0"/>
              <a:t>Instructiefilmpjes, handleidingen, stappenplannen</a:t>
            </a:r>
          </a:p>
          <a:p>
            <a:pPr>
              <a:buNone/>
            </a:pPr>
            <a:r>
              <a:rPr lang="nl-BE" sz="2400" b="0"/>
              <a:t>	=&gt; </a:t>
            </a:r>
            <a:r>
              <a:rPr lang="nl-BE" sz="2400" b="0" err="1"/>
              <a:t>Veelgestelde</a:t>
            </a:r>
            <a:r>
              <a:rPr lang="nl-BE" sz="2400" b="0"/>
              <a:t> vragenpagina</a:t>
            </a:r>
          </a:p>
          <a:p>
            <a:pPr>
              <a:buNone/>
            </a:pPr>
            <a:r>
              <a:rPr lang="nl-BE" sz="2400" b="0"/>
              <a:t>	      </a:t>
            </a:r>
            <a:r>
              <a:rPr lang="nl-BE" sz="2400"/>
              <a:t>www.desocialekaart.be/faq</a:t>
            </a:r>
          </a:p>
          <a:p>
            <a:pPr>
              <a:buNone/>
            </a:pPr>
            <a:endParaRPr lang="nl-BE" sz="240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41966D6-B813-B388-06A3-FF2BE3A01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66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0950073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14CB4416-670B-B1C0-2305-5475EBCF75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8429" y="3429000"/>
            <a:ext cx="4562573" cy="327581"/>
          </a:xfrm>
        </p:spPr>
        <p:txBody>
          <a:bodyPr/>
          <a:lstStyle/>
          <a:p>
            <a:pPr algn="ctr"/>
            <a:r>
              <a:rPr lang="nl-BE" sz="3600">
                <a:hlinkClick r:id="rId2"/>
              </a:rPr>
              <a:t>www.desocialekaart.be</a:t>
            </a:r>
            <a:br>
              <a:rPr lang="nl-BE" sz="3600"/>
            </a:br>
            <a:endParaRPr lang="nl-BE" sz="3600"/>
          </a:p>
        </p:txBody>
      </p:sp>
    </p:spTree>
    <p:extLst>
      <p:ext uri="{BB962C8B-B14F-4D97-AF65-F5344CB8AC3E}">
        <p14:creationId xmlns:p14="http://schemas.microsoft.com/office/powerpoint/2010/main" val="3350021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CF72DF-70D4-2E72-26CC-76E10BCDB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Waarom de Sociale Kaart?</a:t>
            </a:r>
            <a:br>
              <a:rPr lang="nl-BE"/>
            </a:br>
            <a:r>
              <a:rPr lang="nl-BE"/>
              <a:t>(als Google of AI alles weet…)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43E64B1-FDF2-4525-D6D8-15DEFEC8E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53268" y="2337339"/>
            <a:ext cx="6258732" cy="3864675"/>
          </a:xfrm>
        </p:spPr>
        <p:txBody>
          <a:bodyPr/>
          <a:lstStyle/>
          <a:p>
            <a:r>
              <a:rPr lang="nl-NL" b="0"/>
              <a:t>Vanuit overheid = betrouwbaar en garantie voor kwaliteit + verzameld op één plaats</a:t>
            </a:r>
          </a:p>
          <a:p>
            <a:pPr>
              <a:buNone/>
            </a:pPr>
            <a:endParaRPr lang="nl-BE" b="0"/>
          </a:p>
          <a:p>
            <a:r>
              <a:rPr lang="nl-BE" b="0"/>
              <a:t>Gerichte zoekresultaten in een compacte lijst</a:t>
            </a:r>
          </a:p>
          <a:p>
            <a:pPr>
              <a:buNone/>
            </a:pPr>
            <a:endParaRPr lang="nl-BE" b="0"/>
          </a:p>
          <a:p>
            <a:r>
              <a:rPr lang="nl-BE" b="0"/>
              <a:t>Alle info van organisatie/praktijk op één fiche &amp; niet op verschillende sites</a:t>
            </a:r>
          </a:p>
          <a:p>
            <a:pPr>
              <a:buNone/>
            </a:pPr>
            <a:endParaRPr lang="nl-BE" b="0"/>
          </a:p>
          <a:p>
            <a:r>
              <a:rPr lang="nl-BE" b="0"/>
              <a:t>Overzicht van zorgaanbieders uit één gemeente of één sector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1AD4849A-1791-F333-1118-D926302B8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888" y="2163955"/>
            <a:ext cx="969568" cy="969568"/>
          </a:xfrm>
          <a:prstGeom prst="rect">
            <a:avLst/>
          </a:prstGeom>
        </p:spPr>
      </p:pic>
      <p:pic>
        <p:nvPicPr>
          <p:cNvPr id="10" name="Afbeelding 9" descr="Afbeelding met schermopname, Graphics, ontwerp, symbool&#10;&#10;Automatisch gegenereerde beschrijving">
            <a:extLst>
              <a:ext uri="{FF2B5EF4-FFF2-40B4-BE49-F238E27FC236}">
                <a16:creationId xmlns:a16="http://schemas.microsoft.com/office/drawing/2014/main" id="{2A5CB3EE-6A5C-8D55-A935-90DE0EA725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74" y="3166530"/>
            <a:ext cx="1220997" cy="524940"/>
          </a:xfrm>
          <a:prstGeom prst="rect">
            <a:avLst/>
          </a:prstGeom>
        </p:spPr>
      </p:pic>
      <p:pic>
        <p:nvPicPr>
          <p:cNvPr id="9" name="Afbeelding 8" descr="Afbeelding met grafische vormgeving, tekenfilm, illustratie, clipart&#10;&#10;Automatisch gegenereerde beschrijving">
            <a:extLst>
              <a:ext uri="{FF2B5EF4-FFF2-40B4-BE49-F238E27FC236}">
                <a16:creationId xmlns:a16="http://schemas.microsoft.com/office/drawing/2014/main" id="{9F1346C7-9174-1A3E-C60A-2D75602844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24"/>
          <a:stretch/>
        </p:blipFill>
        <p:spPr>
          <a:xfrm>
            <a:off x="1044100" y="3990812"/>
            <a:ext cx="719143" cy="639867"/>
          </a:xfrm>
          <a:prstGeom prst="rect">
            <a:avLst/>
          </a:prstGeom>
        </p:spPr>
      </p:pic>
      <p:pic>
        <p:nvPicPr>
          <p:cNvPr id="7" name="Graphic 6" descr="Klembord met vinkjes met effen opvulling">
            <a:extLst>
              <a:ext uri="{FF2B5EF4-FFF2-40B4-BE49-F238E27FC236}">
                <a16:creationId xmlns:a16="http://schemas.microsoft.com/office/drawing/2014/main" id="{52502A21-528D-CC96-7668-872BCF58FD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3276" y="4868693"/>
            <a:ext cx="914400" cy="914400"/>
          </a:xfrm>
          <a:prstGeom prst="rect">
            <a:avLst/>
          </a:prstGeom>
        </p:spPr>
      </p:pic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149A7607-7FB3-1033-C913-34757C914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033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CF72DF-70D4-2E72-26CC-76E10BCDB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Waarom de Sociale Kaart?</a:t>
            </a:r>
            <a:br>
              <a:rPr lang="nl-BE"/>
            </a:br>
            <a:r>
              <a:rPr lang="nl-BE"/>
              <a:t>(als Google of AI alles weet…)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43E64B1-FDF2-4525-D6D8-15DEFEC8E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53268" y="2377981"/>
            <a:ext cx="6258732" cy="3864675"/>
          </a:xfrm>
        </p:spPr>
        <p:txBody>
          <a:bodyPr/>
          <a:lstStyle/>
          <a:p>
            <a:r>
              <a:rPr lang="nl-BE" b="0"/>
              <a:t>Extra mogelijkheden zoals lijsten downloaden, favorieten opslaan…</a:t>
            </a:r>
          </a:p>
          <a:p>
            <a:pPr>
              <a:buNone/>
            </a:pPr>
            <a:endParaRPr lang="nl-BE" b="0"/>
          </a:p>
          <a:p>
            <a:r>
              <a:rPr lang="nl-BE" b="0"/>
              <a:t>Voortdurend in evolutie – rekening houdend met gebruikers</a:t>
            </a:r>
          </a:p>
          <a:p>
            <a:pPr>
              <a:buNone/>
            </a:pPr>
            <a:endParaRPr lang="nl-BE" b="0"/>
          </a:p>
          <a:p>
            <a:r>
              <a:rPr lang="nl-NL" b="0"/>
              <a:t>Gegevens kunnen ook door andere websites gebruikt worden (bv. </a:t>
            </a:r>
            <a:r>
              <a:rPr lang="nl-BE" b="0"/>
              <a:t>via widget, API, Sociale Kaart op maat)</a:t>
            </a:r>
          </a:p>
          <a:p>
            <a:endParaRPr lang="nl-BE"/>
          </a:p>
        </p:txBody>
      </p:sp>
      <p:pic>
        <p:nvPicPr>
          <p:cNvPr id="6" name="Picture 4" descr="Rekenbegrippen: Overzicht per leerjaar - Downloadbaar lesmateriaal -  KlasCement">
            <a:extLst>
              <a:ext uri="{FF2B5EF4-FFF2-40B4-BE49-F238E27FC236}">
                <a16:creationId xmlns:a16="http://schemas.microsoft.com/office/drawing/2014/main" id="{9975FD1B-568D-58AE-C9E8-613E53D1E4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8" t="11244" r="17704" b="19806"/>
          <a:stretch/>
        </p:blipFill>
        <p:spPr bwMode="auto">
          <a:xfrm>
            <a:off x="973648" y="2060217"/>
            <a:ext cx="825192" cy="87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FCBED56-C457-3E32-9067-A783F40C5A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65" t="4289" r="11419" b="12794"/>
          <a:stretch/>
        </p:blipFill>
        <p:spPr>
          <a:xfrm>
            <a:off x="973648" y="3124877"/>
            <a:ext cx="809008" cy="80900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0A9A89A-8F26-7464-EFD9-B662BD31CED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501" t="5259" r="3012" b="4809"/>
          <a:stretch/>
        </p:blipFill>
        <p:spPr>
          <a:xfrm>
            <a:off x="973648" y="4310318"/>
            <a:ext cx="732520" cy="71227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D0D6454-E539-0AB7-D4DB-40536AD28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5022595"/>
            <a:ext cx="3587426" cy="118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2E15FDA-BA13-CD32-E518-BC8DDF423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688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003D997-DB15-10C6-9DBA-11B5E3A6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0" y="0"/>
            <a:ext cx="9144000" cy="70431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55323" y="2871000"/>
            <a:ext cx="7416000" cy="1116000"/>
          </a:xfrm>
        </p:spPr>
        <p:txBody>
          <a:bodyPr/>
          <a:lstStyle/>
          <a:p>
            <a:pPr algn="ctr"/>
            <a:r>
              <a:rPr lang="nl-BE">
                <a:latin typeface="+mn-lt"/>
              </a:rPr>
              <a:t>Voor een goed begrip</a:t>
            </a:r>
            <a:br>
              <a:rPr lang="nl-BE" b="1">
                <a:latin typeface="FlandersArtSans-Light" panose="00000400000000000000" pitchFamily="2" charset="0"/>
              </a:rPr>
            </a:br>
            <a:endParaRPr lang="nl-BE" b="1">
              <a:latin typeface="FlandersArtSans-Light" panose="00000400000000000000" pitchFamily="2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1463E25-86C8-C3C7-98F1-17993848E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20648949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_De Sociale Kaart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20FA5C6-36D2-4AD2-B13D-2FFFE40E62D8}"/>
    </a:ext>
  </a:extLst>
</a:theme>
</file>

<file path=ppt/theme/theme2.xml><?xml version="1.0" encoding="utf-8"?>
<a:theme xmlns:a="http://schemas.openxmlformats.org/drawingml/2006/main" name="Sociale kaart_aanpassing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7094D2C-9432-4013-931A-0896DE85D45E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5890ACE8ADDD4FAE3A9ABF09DC512E" ma:contentTypeVersion="19" ma:contentTypeDescription="Een nieuw document maken." ma:contentTypeScope="" ma:versionID="a1d209a3ca9d05d3afbd38350f8edc89">
  <xsd:schema xmlns:xsd="http://www.w3.org/2001/XMLSchema" xmlns:xs="http://www.w3.org/2001/XMLSchema" xmlns:p="http://schemas.microsoft.com/office/2006/metadata/properties" xmlns:ns2="04aa7712-e657-4542-8a60-41d56582ec84" xmlns:ns3="8962c94e-82ee-4bf5-ba06-66eb93334c9b" xmlns:ns4="9a9ec0f0-7796-43d0-ac1f-4c8c46ee0bd1" targetNamespace="http://schemas.microsoft.com/office/2006/metadata/properties" ma:root="true" ma:fieldsID="9db33ec9b3c2501f2e293341068b87ad" ns2:_="" ns3:_="" ns4:_="">
    <xsd:import namespace="04aa7712-e657-4542-8a60-41d56582ec84"/>
    <xsd:import namespace="8962c94e-82ee-4bf5-ba06-66eb93334c9b"/>
    <xsd:import namespace="9a9ec0f0-7796-43d0-ac1f-4c8c46ee0b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Blo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aa7712-e657-4542-8a60-41d56582ec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49ca8161-7180-459b-a0ef-1a71cf6ff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Blok" ma:index="26" nillable="true" ma:displayName="Blok" ma:format="Dropdown" ma:internalName="Blok">
      <xsd:simpleType>
        <xsd:union memberTypes="dms:Text">
          <xsd:simpleType>
            <xsd:restriction base="dms:Choice">
              <xsd:enumeration value="Teamoverleg"/>
              <xsd:enumeration value="Interne organisatie"/>
              <xsd:enumeration value="planning en rapportering"/>
              <xsd:enumeration value="Kwaliteitshandboek en datagovernance SK"/>
              <xsd:enumeration value="Ontsluitingskader en draaiboek SK"/>
              <xsd:enumeration value="Scope en beoordelingen"/>
              <xsd:enumeration value="Afspraken fichebeheerders"/>
              <xsd:enumeration value="kwaliteitshandboek en datagovernance RV"/>
              <xsd:enumeration value="Communicatieplan en -acties"/>
              <xsd:enumeration value="Communicatiemateriaal"/>
              <xsd:enumeration value="Vormigen"/>
              <xsd:enumeration value="Partners en samenwerkingen"/>
              <xsd:enumeration value="Kwaliteitsactie"/>
              <xsd:enumeration value="Actualisatiecampagne"/>
              <xsd:enumeration value="Datahygiëne en onderhoud"/>
              <xsd:enumeration value="Monitoring gegevenskwaliteit"/>
              <xsd:enumeration value="CoBRHA-acties"/>
              <xsd:enumeration value="IT-ontwikkeling SK"/>
              <xsd:enumeration value="IT-ontwikkeling RV"/>
              <xsd:enumeration value="Beleid en financiën"/>
              <xsd:enumeration value="Achtergrondinfo"/>
              <xsd:enumeration value="Tijdelijke werkdocumenten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62c94e-82ee-4bf5-ba06-66eb93334c9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ec0f0-7796-43d0-ac1f-4c8c46ee0bd1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f5bd88d-0170-43dc-b48f-ba592e265f11}" ma:internalName="TaxCatchAll" ma:showField="CatchAllData" ma:web="75e81734-efe7-4f9e-b6ba-196a27e8db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aa7712-e657-4542-8a60-41d56582ec84">
      <Terms xmlns="http://schemas.microsoft.com/office/infopath/2007/PartnerControls"/>
    </lcf76f155ced4ddcb4097134ff3c332f>
    <TaxCatchAll xmlns="9a9ec0f0-7796-43d0-ac1f-4c8c46ee0bd1" xsi:nil="true"/>
    <Blok xmlns="04aa7712-e657-4542-8a60-41d56582ec84" xsi:nil="true"/>
  </documentManagement>
</p:properties>
</file>

<file path=customXml/itemProps1.xml><?xml version="1.0" encoding="utf-8"?>
<ds:datastoreItem xmlns:ds="http://schemas.openxmlformats.org/officeDocument/2006/customXml" ds:itemID="{6A56E6E4-A7F1-49E6-A011-202E79F01B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aa7712-e657-4542-8a60-41d56582ec84"/>
    <ds:schemaRef ds:uri="8962c94e-82ee-4bf5-ba06-66eb93334c9b"/>
    <ds:schemaRef ds:uri="9a9ec0f0-7796-43d0-ac1f-4c8c46ee0b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8EBA11B-56C8-46F6-B2B4-7FB01BE6799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42417C-1B2B-43E3-9850-BD5AC0818BBB}">
  <ds:schemaRefs>
    <ds:schemaRef ds:uri="http://schemas.microsoft.com/office/infopath/2007/PartnerControls"/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9a9ec0f0-7796-43d0-ac1f-4c8c46ee0bd1"/>
    <ds:schemaRef ds:uri="8962c94e-82ee-4bf5-ba06-66eb93334c9b"/>
    <ds:schemaRef ds:uri="04aa7712-e657-4542-8a60-41d56582ec84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DeSocialeKaart_presentatie_2023</Template>
  <TotalTime>0</TotalTime>
  <Words>1630</Words>
  <Application>Microsoft Office PowerPoint</Application>
  <PresentationFormat>On-screen Show (4:3)</PresentationFormat>
  <Paragraphs>362</Paragraphs>
  <Slides>67</Slides>
  <Notes>18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67</vt:i4>
      </vt:variant>
    </vt:vector>
  </HeadingPairs>
  <TitlesOfParts>
    <vt:vector size="69" baseType="lpstr">
      <vt:lpstr>Presentatie_De Sociale Kaart</vt:lpstr>
      <vt:lpstr>Sociale kaart_aanpassing</vt:lpstr>
      <vt:lpstr>De Sociale Kaart www.desocialekaart.be </vt:lpstr>
      <vt:lpstr>Inhoud</vt:lpstr>
      <vt:lpstr>Een blik op www.desocialekaart.be. </vt:lpstr>
      <vt:lpstr>Kort introductiefilmpje</vt:lpstr>
      <vt:lpstr>Wat is de Sociale Kaart?</vt:lpstr>
      <vt:lpstr>Wat is de Sociale Kaart? </vt:lpstr>
      <vt:lpstr>Waarom de Sociale Kaart? (als Google of AI alles weet…)</vt:lpstr>
      <vt:lpstr>Waarom de Sociale Kaart? (als Google of AI alles weet…)</vt:lpstr>
      <vt:lpstr>Voor een goed begrip </vt:lpstr>
      <vt:lpstr>PowerPoint Presentation</vt:lpstr>
      <vt:lpstr>PowerPoint Presentation</vt:lpstr>
      <vt:lpstr>Verduidelijking bij symbolen op de website</vt:lpstr>
      <vt:lpstr>PowerPoint Presentation</vt:lpstr>
      <vt:lpstr>Hoe komen gegevens in de Sociale Kaart? Hoe blijven ze actueel? </vt:lpstr>
      <vt:lpstr>Hoe komen gegevens in de Sociale Kaart? Hoe blijven ze actueel?</vt:lpstr>
      <vt:lpstr>Een actuele Sociale Kaart = gedeelde verantwoordelijkheid</vt:lpstr>
      <vt:lpstr>Welke info is opgenomen? </vt:lpstr>
      <vt:lpstr>Welke info is opgenomen?</vt:lpstr>
      <vt:lpstr>Welke info is opgenomen?</vt:lpstr>
      <vt:lpstr>Welke info is opgenomen?</vt:lpstr>
      <vt:lpstr>Welke info is opgenomen?</vt:lpstr>
      <vt:lpstr>Rubrieken/Trefwoorden</vt:lpstr>
      <vt:lpstr>Wat vind je er niet in?</vt:lpstr>
      <vt:lpstr>Hoe is de databank opgebouwd?  Hoe verhouden de gegevens zich tegenover elkaar? </vt:lpstr>
      <vt:lpstr>Datamodel zorgvoorzieningen</vt:lpstr>
      <vt:lpstr>Voorbeeld &gt; zorgvoorziening</vt:lpstr>
      <vt:lpstr>Welke info staat er op een organisatie- of praktijkfiche?</vt:lpstr>
      <vt:lpstr>Informatie op aanbodfiche</vt:lpstr>
      <vt:lpstr>PowerPoint Presentation</vt:lpstr>
      <vt:lpstr>Voorbeeld &gt; zorgverlener</vt:lpstr>
      <vt:lpstr>Informatie op een zorgverlenersfiche </vt:lpstr>
      <vt:lpstr>Hoe zoek je in de Sociale Kaart? </vt:lpstr>
      <vt:lpstr>Zoeken: de principes</vt:lpstr>
      <vt:lpstr>Hoe zoek je?</vt:lpstr>
      <vt:lpstr>Zoeken</vt:lpstr>
      <vt:lpstr>Zoeken</vt:lpstr>
      <vt:lpstr>Zoekmethode 1  </vt:lpstr>
      <vt:lpstr>Zoekmethode 1  </vt:lpstr>
      <vt:lpstr>Zoekmethode 1  </vt:lpstr>
      <vt:lpstr>Zoekopdracht verfijnen</vt:lpstr>
      <vt:lpstr>Zoekmethode 2  </vt:lpstr>
      <vt:lpstr>Zoekmethode 2  </vt:lpstr>
      <vt:lpstr>Zoekmethode 2  </vt:lpstr>
      <vt:lpstr>Zoekmethode 2  </vt:lpstr>
      <vt:lpstr>Aanmelden (voor extra mogelijkheden) </vt:lpstr>
      <vt:lpstr>PowerPoint Presentation</vt:lpstr>
      <vt:lpstr>Extra mogelijkheden van een aangemelde gebruiker </vt:lpstr>
      <vt:lpstr>Extra mogelijkheden van een aangemelde gebruiker</vt:lpstr>
      <vt:lpstr>De mogelijkheden verkennen als je aangemeld bent​ =&gt; vanuit ‘mijn profiel’</vt:lpstr>
      <vt:lpstr>De mogelijkheden verkennen als je aangemeld bent​ =&gt; bij de zoekopdrachten</vt:lpstr>
      <vt:lpstr>De mogelijkheden verkennen als je aangemeld bent​ =&gt; met de zoekresultaten</vt:lpstr>
      <vt:lpstr>De mogelijkheden verkennen als je aangemeld bent​ =&gt; op een fiche</vt:lpstr>
      <vt:lpstr>Zoekopdracht opslaan</vt:lpstr>
      <vt:lpstr>Zoekopdracht delen</vt:lpstr>
      <vt:lpstr>Favorietenlijst maken</vt:lpstr>
      <vt:lpstr>PowerPoint Presentation</vt:lpstr>
      <vt:lpstr>Favorietenlijst delen</vt:lpstr>
      <vt:lpstr>Gegevens downloaden</vt:lpstr>
      <vt:lpstr>PowerPoint Presentation</vt:lpstr>
      <vt:lpstr>Info doorsturen</vt:lpstr>
      <vt:lpstr>Suggestie tot wijziging van gegevens op een fiche</vt:lpstr>
      <vt:lpstr>Notitie toevoegen</vt:lpstr>
      <vt:lpstr>Recap: Nut van de Sociale Kaart</vt:lpstr>
      <vt:lpstr>Link met Rechtenverkenner</vt:lpstr>
      <vt:lpstr>Link met Rechtenverkenner</vt:lpstr>
      <vt:lpstr>Vragen, opmerkingen, zelf aan de slag?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Devadder Phebe</dc:creator>
  <cp:lastModifiedBy>Devadder Phebe</cp:lastModifiedBy>
  <cp:revision>24</cp:revision>
  <dcterms:created xsi:type="dcterms:W3CDTF">2023-10-09T13:52:27Z</dcterms:created>
  <dcterms:modified xsi:type="dcterms:W3CDTF">2026-01-06T13:11:12Z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0x010100015890ACE8ADDD4FAE3A9ABF09DC512E</vt:lpwstr>
  </property>
  <property fmtid="{D5CDD505-2E9C-101B-9397-08002B2CF9AE}" pid="3" name="_dlc_DocIdItemGuid">
    <vt:lpwstr>6c56238d-094d-4d13-9a3a-efec8f44194c</vt:lpwstr>
  </property>
  <property fmtid="{D5CDD505-2E9C-101B-9397-08002B2CF9AE}" pid="4" name="MediaServiceImageTags">
    <vt:lpwstr/>
  </property>
</Properties>
</file>