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4"/>
  </p:sldMasterIdLst>
  <p:notesMasterIdLst>
    <p:notesMasterId r:id="rId50"/>
  </p:notesMasterIdLst>
  <p:handoutMasterIdLst>
    <p:handoutMasterId r:id="rId51"/>
  </p:handoutMasterIdLst>
  <p:sldIdLst>
    <p:sldId id="258" r:id="rId5"/>
    <p:sldId id="357" r:id="rId6"/>
    <p:sldId id="401" r:id="rId7"/>
    <p:sldId id="402" r:id="rId8"/>
    <p:sldId id="360" r:id="rId9"/>
    <p:sldId id="361" r:id="rId10"/>
    <p:sldId id="362" r:id="rId11"/>
    <p:sldId id="363" r:id="rId12"/>
    <p:sldId id="364" r:id="rId13"/>
    <p:sldId id="370" r:id="rId14"/>
    <p:sldId id="365" r:id="rId15"/>
    <p:sldId id="366" r:id="rId16"/>
    <p:sldId id="367" r:id="rId17"/>
    <p:sldId id="368" r:id="rId18"/>
    <p:sldId id="369" r:id="rId19"/>
    <p:sldId id="371" r:id="rId20"/>
    <p:sldId id="372" r:id="rId21"/>
    <p:sldId id="373" r:id="rId22"/>
    <p:sldId id="374" r:id="rId23"/>
    <p:sldId id="375" r:id="rId24"/>
    <p:sldId id="376" r:id="rId25"/>
    <p:sldId id="377" r:id="rId26"/>
    <p:sldId id="378" r:id="rId27"/>
    <p:sldId id="379" r:id="rId28"/>
    <p:sldId id="380" r:id="rId29"/>
    <p:sldId id="381" r:id="rId30"/>
    <p:sldId id="382" r:id="rId31"/>
    <p:sldId id="383" r:id="rId32"/>
    <p:sldId id="384" r:id="rId33"/>
    <p:sldId id="386" r:id="rId34"/>
    <p:sldId id="385" r:id="rId35"/>
    <p:sldId id="387" r:id="rId36"/>
    <p:sldId id="388" r:id="rId37"/>
    <p:sldId id="389" r:id="rId38"/>
    <p:sldId id="390" r:id="rId39"/>
    <p:sldId id="391" r:id="rId40"/>
    <p:sldId id="398" r:id="rId41"/>
    <p:sldId id="392" r:id="rId42"/>
    <p:sldId id="397" r:id="rId43"/>
    <p:sldId id="399" r:id="rId44"/>
    <p:sldId id="394" r:id="rId45"/>
    <p:sldId id="396" r:id="rId46"/>
    <p:sldId id="393" r:id="rId47"/>
    <p:sldId id="395" r:id="rId48"/>
    <p:sldId id="403" r:id="rId49"/>
  </p:sldIdLst>
  <p:sldSz cx="9144000" cy="6858000" type="screen4x3"/>
  <p:notesSz cx="6858000" cy="9144000"/>
  <p:embeddedFontLst>
    <p:embeddedFont>
      <p:font typeface="Flanders Art Sans" panose="020B0604020202020204" charset="0"/>
      <p:regular r:id="rId52"/>
      <p:bold r:id="rId53"/>
      <p:italic r:id="rId54"/>
    </p:embeddedFont>
    <p:embeddedFont>
      <p:font typeface="FlandersArtSans-Medium" panose="020B0604020202020204" charset="0"/>
      <p:regular r:id="rId55"/>
    </p:embeddedFont>
    <p:embeddedFont>
      <p:font typeface="FlandersArtSans-Regular" panose="00000500000000000000" charset="0"/>
      <p:regular r:id="rId56"/>
    </p:embeddedFont>
  </p:embeddedFontLst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558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BAE00"/>
    <a:srgbClr val="FFFF00"/>
    <a:srgbClr val="717171"/>
    <a:srgbClr val="646464"/>
    <a:srgbClr val="9B9B9B"/>
    <a:srgbClr val="EEEE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9A5EB0A-A83A-4FE7-BFBE-190B450FDC1F}" v="37" dt="2025-05-02T07:57:12.851"/>
    <p1510:client id="{F84626A8-3318-422C-BF30-0F7EBA45A333}" v="2" dt="2025-05-02T07:51:55.87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  <p:guide pos="5581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4.fntdata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font" Target="fonts/font2.fntdata"/><Relationship Id="rId58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microsoft.com/office/2015/10/relationships/revisionInfo" Target="revisionInfo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font" Target="fonts/font5.fntdata"/><Relationship Id="rId8" Type="http://schemas.openxmlformats.org/officeDocument/2006/relationships/slide" Target="slides/slide4.xml"/><Relationship Id="rId51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3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presProps" Target="pres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font" Target="fonts/font1.fntdata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FC7F27-3F35-C348-A7B2-F69A620161E2}" type="datetimeFigureOut">
              <a:rPr lang="nl-NL" smtClean="0"/>
              <a:t>4-5-2025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B9D320-CCF8-334E-8C41-0A87F0B8CD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780068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937DD8-B20A-47A6-AA94-FD478FAA3C28}" type="datetimeFigureOut">
              <a:rPr lang="nl-BE" smtClean="0"/>
              <a:pPr/>
              <a:t>4/05/2025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5A0D9C-0CD0-4097-81EC-9B83965EC080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76783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ZeYQXGcQb4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EwNcK9oyRQ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qsdviSJoEc" TargetMode="External"/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Handen wassen met zeep - Campagne handhygiëne woonzorgcentra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25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798107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Handen ontsmetten met handalcohol - Campagne handhygiëne woonzorgcentra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33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605574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Correct handschoenen uittrekken - Campagne handhygiëne woonzorgcentra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44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52814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eperen 15"/>
          <p:cNvGrpSpPr/>
          <p:nvPr userDrawn="1"/>
        </p:nvGrpSpPr>
        <p:grpSpPr>
          <a:xfrm>
            <a:off x="288002" y="288001"/>
            <a:ext cx="6033505" cy="6265475"/>
            <a:chOff x="288001" y="288000"/>
            <a:chExt cx="6033505" cy="6265475"/>
          </a:xfrm>
          <a:solidFill>
            <a:schemeClr val="accent1"/>
          </a:solidFill>
        </p:grpSpPr>
        <p:sp>
          <p:nvSpPr>
            <p:cNvPr id="12" name="Rechthoek 11"/>
            <p:cNvSpPr>
              <a:spLocks/>
            </p:cNvSpPr>
            <p:nvPr userDrawn="1"/>
          </p:nvSpPr>
          <p:spPr>
            <a:xfrm>
              <a:off x="288001" y="288000"/>
              <a:ext cx="4248000" cy="6265475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latin typeface="FlandersArtSans-Regular" panose="00000500000000000000" pitchFamily="2" charset="0"/>
              </a:endParaRPr>
            </a:p>
          </p:txBody>
        </p:sp>
        <p:sp>
          <p:nvSpPr>
            <p:cNvPr id="13" name="Rechthoekige driehoek 12"/>
            <p:cNvSpPr/>
            <p:nvPr userDrawn="1"/>
          </p:nvSpPr>
          <p:spPr>
            <a:xfrm>
              <a:off x="4536000" y="288000"/>
              <a:ext cx="1785506" cy="6264000"/>
            </a:xfrm>
            <a:prstGeom prst="rtTriangl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latin typeface="FlandersArtSans-Regular" panose="00000500000000000000" pitchFamily="2" charset="0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80902" y="2556001"/>
            <a:ext cx="4167098" cy="1943999"/>
          </a:xfrm>
        </p:spPr>
        <p:txBody>
          <a:bodyPr wrap="square" anchor="t" anchorCtr="0">
            <a:noAutofit/>
          </a:bodyPr>
          <a:lstStyle>
            <a:lvl1pPr algn="l">
              <a:lnSpc>
                <a:spcPts val="5200"/>
              </a:lnSpc>
              <a:defRPr sz="4800" b="1" i="0">
                <a:solidFill>
                  <a:schemeClr val="bg1"/>
                </a:solidFill>
                <a:latin typeface="+mn-lt"/>
                <a:cs typeface="FlandersArtSans-Bold" panose="00000800000000000000" pitchFamily="2" charset="0"/>
              </a:defRPr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980902" y="4650972"/>
            <a:ext cx="4168675" cy="1224000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buNone/>
              <a:defRPr sz="158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BE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31E2443-051A-806B-59EE-D88378839F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60144" y="288001"/>
            <a:ext cx="1795854" cy="70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513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eperen 11"/>
          <p:cNvGrpSpPr/>
          <p:nvPr userDrawn="1"/>
        </p:nvGrpSpPr>
        <p:grpSpPr>
          <a:xfrm>
            <a:off x="288000" y="286525"/>
            <a:ext cx="8553506" cy="6265475"/>
            <a:chOff x="288000" y="288000"/>
            <a:chExt cx="8553506" cy="6265475"/>
          </a:xfrm>
          <a:solidFill>
            <a:schemeClr val="accent1"/>
          </a:solidFill>
        </p:grpSpPr>
        <p:sp>
          <p:nvSpPr>
            <p:cNvPr id="10" name="Rechthoek 9"/>
            <p:cNvSpPr>
              <a:spLocks/>
            </p:cNvSpPr>
            <p:nvPr userDrawn="1"/>
          </p:nvSpPr>
          <p:spPr>
            <a:xfrm>
              <a:off x="288000" y="288000"/>
              <a:ext cx="6767999" cy="6265475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latin typeface="FlandersArtSans-Regular" panose="00000500000000000000" pitchFamily="2" charset="0"/>
              </a:endParaRPr>
            </a:p>
          </p:txBody>
        </p:sp>
        <p:sp>
          <p:nvSpPr>
            <p:cNvPr id="11" name="Rechthoekige driehoek 10"/>
            <p:cNvSpPr/>
            <p:nvPr userDrawn="1"/>
          </p:nvSpPr>
          <p:spPr>
            <a:xfrm>
              <a:off x="7056000" y="288000"/>
              <a:ext cx="1785506" cy="6264000"/>
            </a:xfrm>
            <a:prstGeom prst="rtTriangl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latin typeface="FlandersArtSans-Regular" panose="00000500000000000000" pitchFamily="2" charset="0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6598" y="2520002"/>
            <a:ext cx="5342082" cy="1579711"/>
          </a:xfrm>
        </p:spPr>
        <p:txBody>
          <a:bodyPr anchor="b" anchorCtr="0">
            <a:noAutofit/>
          </a:bodyPr>
          <a:lstStyle>
            <a:lvl1pPr algn="l">
              <a:lnSpc>
                <a:spcPts val="5400"/>
              </a:lnSpc>
              <a:defRPr sz="4800" b="1" i="0">
                <a:solidFill>
                  <a:schemeClr val="accent6"/>
                </a:solidFill>
                <a:latin typeface="+mn-lt"/>
                <a:cs typeface="FlandersArtSans-Bold" panose="00000800000000000000" pitchFamily="2" charset="0"/>
              </a:defRPr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256598" y="4191329"/>
            <a:ext cx="5354606" cy="1053708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1875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>
            <a:spLocks/>
          </p:cNvSpPr>
          <p:nvPr userDrawn="1"/>
        </p:nvSpPr>
        <p:spPr>
          <a:xfrm>
            <a:off x="282011" y="286525"/>
            <a:ext cx="6107414" cy="626547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FlandersArtSans-Regular" panose="00000500000000000000" pitchFamily="2" charset="0"/>
            </a:endParaRPr>
          </a:p>
        </p:txBody>
      </p:sp>
      <p:sp>
        <p:nvSpPr>
          <p:cNvPr id="11" name="Rechthoekige driehoek 10"/>
          <p:cNvSpPr/>
          <p:nvPr userDrawn="1"/>
        </p:nvSpPr>
        <p:spPr>
          <a:xfrm>
            <a:off x="6389426" y="286525"/>
            <a:ext cx="1785506" cy="6264000"/>
          </a:xfrm>
          <a:prstGeom prst="rtTriangl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FlandersArtSans-Regular" panose="00000500000000000000" pitchFamily="2" charset="0"/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07665A5A-64EB-469D-8D2D-B1EEDD8FAA24}"/>
              </a:ext>
            </a:extLst>
          </p:cNvPr>
          <p:cNvSpPr/>
          <p:nvPr userDrawn="1"/>
        </p:nvSpPr>
        <p:spPr>
          <a:xfrm>
            <a:off x="256374" y="5127477"/>
            <a:ext cx="8605615" cy="14605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Titel 1"/>
          <p:cNvSpPr>
            <a:spLocks noGrp="1"/>
          </p:cNvSpPr>
          <p:nvPr userDrawn="1">
            <p:ph type="ctrTitle" hasCustomPrompt="1"/>
          </p:nvPr>
        </p:nvSpPr>
        <p:spPr>
          <a:xfrm>
            <a:off x="675118" y="1400499"/>
            <a:ext cx="5868555" cy="1579711"/>
          </a:xfrm>
        </p:spPr>
        <p:txBody>
          <a:bodyPr anchor="t" anchorCtr="0">
            <a:noAutofit/>
          </a:bodyPr>
          <a:lstStyle>
            <a:lvl1pPr algn="l">
              <a:lnSpc>
                <a:spcPct val="100000"/>
              </a:lnSpc>
              <a:defRPr sz="4000" b="0" i="0" cap="all" baseline="0">
                <a:solidFill>
                  <a:schemeClr val="bg1"/>
                </a:solidFill>
                <a:latin typeface="+mn-lt"/>
                <a:cs typeface="FlandersArtSans-Bold" panose="00000800000000000000" pitchFamily="2" charset="0"/>
              </a:defRPr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675118" y="3999433"/>
            <a:ext cx="5881079" cy="767504"/>
          </a:xfrm>
          <a:prstGeom prst="rect">
            <a:avLst/>
          </a:prstGeom>
        </p:spPr>
        <p:txBody>
          <a:bodyPr bIns="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28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BE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1E3B721-0467-64FD-118E-1291C2D951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60144" y="288001"/>
            <a:ext cx="1795854" cy="70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283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eperen 3"/>
          <p:cNvGrpSpPr/>
          <p:nvPr userDrawn="1"/>
        </p:nvGrpSpPr>
        <p:grpSpPr>
          <a:xfrm>
            <a:off x="1476002" y="286526"/>
            <a:ext cx="7379999" cy="6265475"/>
            <a:chOff x="1476000" y="288000"/>
            <a:chExt cx="7379999" cy="6265475"/>
          </a:xfrm>
          <a:solidFill>
            <a:schemeClr val="accent1"/>
          </a:solidFill>
        </p:grpSpPr>
        <p:sp>
          <p:nvSpPr>
            <p:cNvPr id="8" name="Rechthoek 7"/>
            <p:cNvSpPr>
              <a:spLocks/>
            </p:cNvSpPr>
            <p:nvPr userDrawn="1"/>
          </p:nvSpPr>
          <p:spPr>
            <a:xfrm>
              <a:off x="3277896" y="288000"/>
              <a:ext cx="5578103" cy="6265475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latin typeface="FlandersArtSans-Regular" panose="00000500000000000000" pitchFamily="2" charset="0"/>
              </a:endParaRPr>
            </a:p>
          </p:txBody>
        </p:sp>
        <p:sp>
          <p:nvSpPr>
            <p:cNvPr id="10" name="Rechthoekige driehoek 9"/>
            <p:cNvSpPr/>
            <p:nvPr userDrawn="1"/>
          </p:nvSpPr>
          <p:spPr>
            <a:xfrm flipH="1">
              <a:off x="1476000" y="288000"/>
              <a:ext cx="1800000" cy="6264000"/>
            </a:xfrm>
            <a:prstGeom prst="rtTriangl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latin typeface="FlandersArtSans-Regular" panose="00000500000000000000" pitchFamily="2" charset="0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276001" y="2104575"/>
            <a:ext cx="4779031" cy="2484000"/>
          </a:xfrm>
        </p:spPr>
        <p:txBody>
          <a:bodyPr anchor="t" anchorCtr="0">
            <a:noAutofit/>
          </a:bodyPr>
          <a:lstStyle>
            <a:lvl1pPr algn="l">
              <a:lnSpc>
                <a:spcPts val="5400"/>
              </a:lnSpc>
              <a:defRPr sz="4800" b="1">
                <a:solidFill>
                  <a:schemeClr val="accent4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3276001" y="4631623"/>
            <a:ext cx="4779031" cy="1224000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BE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8E59ED9-E019-1899-4644-267072CF0A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7999" y="305999"/>
            <a:ext cx="1795854" cy="70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21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ep 10"/>
          <p:cNvGrpSpPr/>
          <p:nvPr userDrawn="1"/>
        </p:nvGrpSpPr>
        <p:grpSpPr>
          <a:xfrm>
            <a:off x="-1" y="0"/>
            <a:ext cx="6228000" cy="6858000"/>
            <a:chOff x="288001" y="288000"/>
            <a:chExt cx="6033505" cy="6265475"/>
          </a:xfrm>
          <a:solidFill>
            <a:schemeClr val="accent1"/>
          </a:solidFill>
        </p:grpSpPr>
        <p:sp>
          <p:nvSpPr>
            <p:cNvPr id="9" name="Rechthoek 8"/>
            <p:cNvSpPr>
              <a:spLocks/>
            </p:cNvSpPr>
            <p:nvPr userDrawn="1"/>
          </p:nvSpPr>
          <p:spPr>
            <a:xfrm flipV="1">
              <a:off x="288001" y="288000"/>
              <a:ext cx="4248000" cy="6265475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" name="Rechthoekige driehoek 9"/>
            <p:cNvSpPr/>
            <p:nvPr userDrawn="1"/>
          </p:nvSpPr>
          <p:spPr>
            <a:xfrm flipV="1">
              <a:off x="4536000" y="288000"/>
              <a:ext cx="1785506" cy="6264000"/>
            </a:xfrm>
            <a:prstGeom prst="rtTriangl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8" name="Titel 1"/>
          <p:cNvSpPr>
            <a:spLocks noGrp="1"/>
          </p:cNvSpPr>
          <p:nvPr>
            <p:ph type="ctrTitle"/>
          </p:nvPr>
        </p:nvSpPr>
        <p:spPr>
          <a:xfrm>
            <a:off x="681644" y="756847"/>
            <a:ext cx="4106489" cy="1620593"/>
          </a:xfrm>
        </p:spPr>
        <p:txBody>
          <a:bodyPr anchor="b" anchorCtr="0">
            <a:noAutofit/>
          </a:bodyPr>
          <a:lstStyle>
            <a:lvl1pPr algn="l">
              <a:lnSpc>
                <a:spcPts val="3800"/>
              </a:lnSpc>
              <a:defRPr sz="3600" b="1" i="0">
                <a:solidFill>
                  <a:schemeClr val="bg1"/>
                </a:solidFill>
                <a:latin typeface="+mn-lt"/>
                <a:cs typeface="FlandersArtSans-Bold" panose="00000800000000000000" pitchFamily="2" charset="0"/>
              </a:defRPr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13"/>
          </p:nvPr>
        </p:nvSpPr>
        <p:spPr>
          <a:xfrm>
            <a:off x="681644" y="2643448"/>
            <a:ext cx="3763034" cy="3114100"/>
          </a:xfrm>
        </p:spPr>
        <p:txBody>
          <a:bodyPr/>
          <a:lstStyle>
            <a:lvl1pPr marL="0" indent="0">
              <a:lnSpc>
                <a:spcPts val="2500"/>
              </a:lnSpc>
              <a:spcBef>
                <a:spcPts val="0"/>
              </a:spcBef>
              <a:buFontTx/>
              <a:buNone/>
              <a:defRPr sz="2100">
                <a:solidFill>
                  <a:schemeClr val="bg1"/>
                </a:solidFill>
                <a:latin typeface="+mn-lt"/>
              </a:defRPr>
            </a:lvl1pPr>
            <a:lvl2pPr>
              <a:defRPr sz="1800">
                <a:solidFill>
                  <a:schemeClr val="bg1"/>
                </a:solidFill>
                <a:latin typeface="+mn-lt"/>
              </a:defRPr>
            </a:lvl2pPr>
            <a:lvl3pPr>
              <a:defRPr sz="1800">
                <a:solidFill>
                  <a:schemeClr val="bg1"/>
                </a:solidFill>
                <a:latin typeface="+mn-lt"/>
              </a:defRPr>
            </a:lvl3pPr>
            <a:lvl4pPr>
              <a:defRPr sz="1800">
                <a:solidFill>
                  <a:schemeClr val="bg1"/>
                </a:solidFill>
                <a:latin typeface="+mn-lt"/>
              </a:defRPr>
            </a:lvl4pPr>
            <a:lvl5pPr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98394F23-8122-94CB-7755-798A25FE87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60144" y="288001"/>
            <a:ext cx="1795854" cy="70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186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ot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97DA1BDA-6638-42F6-2516-0CCA7722A3E1}"/>
              </a:ext>
            </a:extLst>
          </p:cNvPr>
          <p:cNvSpPr/>
          <p:nvPr userDrawn="1"/>
        </p:nvSpPr>
        <p:spPr>
          <a:xfrm>
            <a:off x="0" y="5286700"/>
            <a:ext cx="9144000" cy="1584000"/>
          </a:xfrm>
          <a:prstGeom prst="rect">
            <a:avLst/>
          </a:prstGeom>
          <a:solidFill>
            <a:srgbClr val="373636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landers Art Sans"/>
              <a:ea typeface="+mn-ea"/>
              <a:cs typeface="+mn-cs"/>
            </a:endParaRP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23D717F6-8878-BFE4-83A6-A348B6D96D3B}"/>
              </a:ext>
            </a:extLst>
          </p:cNvPr>
          <p:cNvSpPr/>
          <p:nvPr userDrawn="1"/>
        </p:nvSpPr>
        <p:spPr>
          <a:xfrm>
            <a:off x="263696" y="252000"/>
            <a:ext cx="8640000" cy="6354000"/>
          </a:xfrm>
          <a:prstGeom prst="rect">
            <a:avLst/>
          </a:prstGeom>
          <a:solidFill>
            <a:srgbClr val="0F4C8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landers Art Sans"/>
              <a:ea typeface="+mn-ea"/>
              <a:cs typeface="+mn-cs"/>
            </a:endParaRPr>
          </a:p>
        </p:txBody>
      </p:sp>
      <p:pic>
        <p:nvPicPr>
          <p:cNvPr id="11" name="Afbeelding 10" descr="Afbeelding met tekst, Lettertype, Graphics, grafische vormgeving&#10;&#10;Automatisch gegenereerde beschrijving">
            <a:extLst>
              <a:ext uri="{FF2B5EF4-FFF2-40B4-BE49-F238E27FC236}">
                <a16:creationId xmlns:a16="http://schemas.microsoft.com/office/drawing/2014/main" id="{374B864D-A1E9-26B7-2EC2-972541198A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96" y="252000"/>
            <a:ext cx="1623375" cy="702000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58037957-35EA-0E0B-BE15-C787733796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826" y="1632784"/>
            <a:ext cx="8156348" cy="4355916"/>
          </a:xfrm>
        </p:spPr>
        <p:txBody>
          <a:bodyPr anchor="ctr"/>
          <a:lstStyle>
            <a:lvl1pPr algn="r">
              <a:lnSpc>
                <a:spcPts val="6800"/>
              </a:lnSpc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nl-BE"/>
              <a:t>Klik om de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1558979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oud_8">
    <p:bg>
      <p:bgPr>
        <a:solidFill>
          <a:schemeClr val="tx1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Vrije vorm: vorm 21">
            <a:extLst>
              <a:ext uri="{FF2B5EF4-FFF2-40B4-BE49-F238E27FC236}">
                <a16:creationId xmlns:a16="http://schemas.microsoft.com/office/drawing/2014/main" id="{1404A0EE-B449-4F18-803B-D34317BBAE7B}"/>
              </a:ext>
            </a:extLst>
          </p:cNvPr>
          <p:cNvSpPr/>
          <p:nvPr userDrawn="1"/>
        </p:nvSpPr>
        <p:spPr>
          <a:xfrm>
            <a:off x="0" y="3263745"/>
            <a:ext cx="9144000" cy="3594257"/>
          </a:xfrm>
          <a:custGeom>
            <a:avLst/>
            <a:gdLst>
              <a:gd name="connsiteX0" fmla="*/ 9144000 w 9144000"/>
              <a:gd name="connsiteY0" fmla="*/ 0 h 2695693"/>
              <a:gd name="connsiteX1" fmla="*/ 9144000 w 9144000"/>
              <a:gd name="connsiteY1" fmla="*/ 2695693 h 2695693"/>
              <a:gd name="connsiteX2" fmla="*/ 0 w 9144000"/>
              <a:gd name="connsiteY2" fmla="*/ 2695693 h 2695693"/>
              <a:gd name="connsiteX3" fmla="*/ 0 w 9144000"/>
              <a:gd name="connsiteY3" fmla="*/ 1943617 h 2695693"/>
              <a:gd name="connsiteX4" fmla="*/ 9144000 w 9144000"/>
              <a:gd name="connsiteY4" fmla="*/ 0 h 2695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2695693">
                <a:moveTo>
                  <a:pt x="9144000" y="0"/>
                </a:moveTo>
                <a:lnTo>
                  <a:pt x="9144000" y="2695693"/>
                </a:lnTo>
                <a:lnTo>
                  <a:pt x="0" y="2695693"/>
                </a:lnTo>
                <a:lnTo>
                  <a:pt x="0" y="1943617"/>
                </a:lnTo>
                <a:lnTo>
                  <a:pt x="914400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EA9EE29F-8665-43DB-901B-7C0F9DC944E0}"/>
              </a:ext>
            </a:extLst>
          </p:cNvPr>
          <p:cNvSpPr/>
          <p:nvPr userDrawn="1"/>
        </p:nvSpPr>
        <p:spPr>
          <a:xfrm>
            <a:off x="252000" y="336000"/>
            <a:ext cx="8640000" cy="619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9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82130" y="2160001"/>
            <a:ext cx="8134820" cy="4154068"/>
          </a:xfrm>
        </p:spPr>
        <p:txBody>
          <a:bodyPr bIns="0"/>
          <a:lstStyle>
            <a:lvl1pPr marL="0" indent="0">
              <a:lnSpc>
                <a:spcPct val="90000"/>
              </a:lnSpc>
              <a:buFontTx/>
              <a:buBlip>
                <a:blip r:embed="rId2"/>
              </a:buBlip>
              <a:defRPr sz="2200">
                <a:latin typeface="FlandersArtSans-Regular" panose="00000500000000000000" pitchFamily="2" charset="0"/>
              </a:defRPr>
            </a:lvl1pPr>
            <a:lvl2pPr>
              <a:lnSpc>
                <a:spcPct val="90000"/>
              </a:lnSpc>
              <a:buSzPct val="75000"/>
              <a:buFontTx/>
              <a:buBlip>
                <a:blip r:embed="rId3"/>
              </a:buBlip>
              <a:defRPr sz="2200">
                <a:solidFill>
                  <a:schemeClr val="bg1">
                    <a:lumMod val="50000"/>
                  </a:schemeClr>
                </a:solidFill>
                <a:latin typeface="FlandersArtSans-Regular" panose="00000500000000000000" pitchFamily="2" charset="0"/>
              </a:defRPr>
            </a:lvl2pPr>
            <a:lvl3pPr>
              <a:lnSpc>
                <a:spcPct val="90000"/>
              </a:lnSpc>
              <a:buSzPct val="85000"/>
              <a:defRPr>
                <a:latin typeface="FlandersArtSans-Regular" panose="00000500000000000000" pitchFamily="2" charset="0"/>
              </a:defRPr>
            </a:lvl3pPr>
            <a:lvl4pPr>
              <a:lnSpc>
                <a:spcPct val="90000"/>
              </a:lnSpc>
              <a:defRPr>
                <a:latin typeface="FlandersArtSans-Regular" panose="00000500000000000000" pitchFamily="2" charset="0"/>
              </a:defRPr>
            </a:lvl4pPr>
            <a:lvl5pPr>
              <a:lnSpc>
                <a:spcPct val="90000"/>
              </a:lnSpc>
              <a:defRPr>
                <a:latin typeface="FlandersArtSans-Regular" panose="00000500000000000000" pitchFamily="2" charset="0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E104F60-0CED-5F69-5829-57880CAF63A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5016" y="427679"/>
            <a:ext cx="1357565" cy="768000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81530A83-9165-1561-5217-5C20D2BE3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130" y="1200001"/>
            <a:ext cx="5975820" cy="856145"/>
          </a:xfrm>
        </p:spPr>
        <p:txBody>
          <a:bodyPr anchor="t" anchorCtr="0"/>
          <a:lstStyle>
            <a:lvl1pPr>
              <a:defRPr>
                <a:solidFill>
                  <a:schemeClr val="accent6"/>
                </a:solidFill>
                <a:latin typeface="FlandersArtSans-Bold" panose="00000800000000000000" pitchFamily="2" charset="0"/>
              </a:defRPr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81663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65513" y="756000"/>
            <a:ext cx="8271163" cy="11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l-BE" noProof="0"/>
              <a:t>Klik om de stijl te bewerken</a:t>
            </a:r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993393" y="6339600"/>
            <a:ext cx="189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FlandersArtSans-Regular" panose="00000500000000000000" pitchFamily="2" charset="0"/>
              </a:defRPr>
            </a:lvl1pPr>
          </a:lstStyle>
          <a:p>
            <a:endParaRPr lang="nl-BE"/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944611" y="6339600"/>
            <a:ext cx="54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FlandersArtSans-Regular" panose="00000500000000000000" pitchFamily="2" charset="0"/>
              </a:defRPr>
            </a:lvl1pPr>
          </a:lstStyle>
          <a:p>
            <a:fld id="{492AD3B4-D906-4191-84FB-4FE613E48036}" type="slidenum">
              <a:rPr lang="nl-BE" smtClean="0"/>
              <a:pPr/>
              <a:t>‹nr.›</a:t>
            </a:fld>
            <a:endParaRPr lang="nl-BE"/>
          </a:p>
        </p:txBody>
      </p:sp>
      <p:sp>
        <p:nvSpPr>
          <p:cNvPr id="10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65513" y="1915200"/>
            <a:ext cx="8275287" cy="4186800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 </a:t>
            </a:r>
            <a:endParaRPr lang="nl-BE"/>
          </a:p>
          <a:p>
            <a:pPr lvl="4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41548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5" r:id="rId2"/>
    <p:sldLayoutId id="2147483680" r:id="rId3"/>
    <p:sldLayoutId id="2147483677" r:id="rId4"/>
    <p:sldLayoutId id="2147483676" r:id="rId5"/>
    <p:sldLayoutId id="2147483691" r:id="rId6"/>
    <p:sldLayoutId id="2147483692" r:id="rId7"/>
  </p:sldLayoutIdLst>
  <p:txStyles>
    <p:titleStyle>
      <a:lvl1pPr algn="l" defTabSz="914400" rtl="0" eaLnBrk="1" latinLnBrk="0" hangingPunct="1">
        <a:lnSpc>
          <a:spcPts val="3800"/>
        </a:lnSpc>
        <a:spcBef>
          <a:spcPct val="0"/>
        </a:spcBef>
        <a:buNone/>
        <a:defRPr sz="3200" kern="120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288000" marR="0" indent="-288000" algn="l" defTabSz="914400" rtl="0" eaLnBrk="1" fontAlgn="auto" latinLnBrk="0" hangingPunct="1">
        <a:lnSpc>
          <a:spcPct val="90000"/>
        </a:lnSpc>
        <a:spcBef>
          <a:spcPts val="300"/>
        </a:spcBef>
        <a:spcAft>
          <a:spcPts val="0"/>
        </a:spcAft>
        <a:buClrTx/>
        <a:buSzPct val="90000"/>
        <a:buFontTx/>
        <a:buBlip>
          <a:blip r:embed="rId9"/>
        </a:buBlip>
        <a:tabLst/>
        <a:defRPr sz="2200" kern="1200" spc="0" baseline="0">
          <a:solidFill>
            <a:schemeClr val="tx1"/>
          </a:solidFill>
          <a:latin typeface="+mn-lt"/>
          <a:ea typeface="+mn-ea"/>
          <a:cs typeface="+mn-cs"/>
        </a:defRPr>
      </a:lvl1pPr>
      <a:lvl2pPr marL="576000" marR="0" indent="-288000" algn="l" defTabSz="914400" rtl="0" eaLnBrk="1" fontAlgn="auto" latinLnBrk="0" hangingPunct="1">
        <a:lnSpc>
          <a:spcPct val="90000"/>
        </a:lnSpc>
        <a:spcBef>
          <a:spcPts val="300"/>
        </a:spcBef>
        <a:spcAft>
          <a:spcPts val="0"/>
        </a:spcAft>
        <a:buClrTx/>
        <a:buSzPct val="75000"/>
        <a:buFontTx/>
        <a:buBlip>
          <a:blip r:embed="rId10"/>
        </a:buBlip>
        <a:tabLst/>
        <a:defRPr sz="2200" kern="1200" spc="0" baseline="0">
          <a:solidFill>
            <a:srgbClr val="9B9B9B"/>
          </a:solidFill>
          <a:latin typeface="FlandersArtSans-Regular" panose="00000500000000000000" pitchFamily="2" charset="0"/>
          <a:ea typeface="+mn-ea"/>
          <a:cs typeface="+mn-cs"/>
        </a:defRPr>
      </a:lvl2pPr>
      <a:lvl3pPr marL="864000" marR="0" indent="-288000" algn="l" defTabSz="914400" rtl="0" eaLnBrk="1" fontAlgn="auto" latinLnBrk="0" hangingPunct="1">
        <a:lnSpc>
          <a:spcPct val="90000"/>
        </a:lnSpc>
        <a:spcBef>
          <a:spcPts val="300"/>
        </a:spcBef>
        <a:spcAft>
          <a:spcPts val="0"/>
        </a:spcAft>
        <a:buClrTx/>
        <a:buSzPct val="85000"/>
        <a:buFontTx/>
        <a:buBlip>
          <a:blip r:embed="rId11"/>
        </a:buBlip>
        <a:tabLst/>
        <a:defRPr sz="2000" kern="1200" spc="0" baseline="0">
          <a:solidFill>
            <a:schemeClr val="tx1"/>
          </a:solidFill>
          <a:latin typeface="FlandersArtSans-Regular" panose="00000500000000000000" pitchFamily="2" charset="0"/>
          <a:ea typeface="+mn-ea"/>
          <a:cs typeface="+mn-cs"/>
        </a:defRPr>
      </a:lvl3pPr>
      <a:lvl4pPr marL="1152000" marR="0" indent="-288000" algn="l" defTabSz="914400" rtl="0" eaLnBrk="1" fontAlgn="auto" latinLnBrk="0" hangingPunct="1">
        <a:lnSpc>
          <a:spcPct val="90000"/>
        </a:lnSpc>
        <a:spcBef>
          <a:spcPts val="300"/>
        </a:spcBef>
        <a:spcAft>
          <a:spcPts val="0"/>
        </a:spcAft>
        <a:buClrTx/>
        <a:buSzPct val="75000"/>
        <a:buFontTx/>
        <a:buBlip>
          <a:blip r:embed="rId12"/>
        </a:buBlip>
        <a:tabLst/>
        <a:defRPr sz="2000" kern="1200" spc="0" baseline="0">
          <a:solidFill>
            <a:schemeClr val="tx1"/>
          </a:solidFill>
          <a:latin typeface="FlandersArtSans-Regular" panose="00000500000000000000" pitchFamily="2" charset="0"/>
          <a:ea typeface="+mn-ea"/>
          <a:cs typeface="+mn-cs"/>
        </a:defRPr>
      </a:lvl4pPr>
      <a:lvl5pPr marL="1440000" marR="0" indent="-288000" algn="l" defTabSz="914400" rtl="0" eaLnBrk="1" fontAlgn="auto" latinLnBrk="0" hangingPunct="1">
        <a:lnSpc>
          <a:spcPct val="90000"/>
        </a:lnSpc>
        <a:spcBef>
          <a:spcPts val="300"/>
        </a:spcBef>
        <a:spcAft>
          <a:spcPts val="0"/>
        </a:spcAft>
        <a:buClrTx/>
        <a:buSzPct val="90000"/>
        <a:buFontTx/>
        <a:buBlip>
          <a:blip r:embed="rId9"/>
        </a:buBlip>
        <a:tabLst/>
        <a:defRPr sz="2000" kern="1200" spc="0" baseline="0">
          <a:solidFill>
            <a:schemeClr val="tx1"/>
          </a:solidFill>
          <a:latin typeface="FlandersArtSans-Regular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JZeYQXGcQb4?feature=oembed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IEwNcK9oyRQ?feature=oembed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MqsdviSJoEc?feature=oembed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75D8F3-FB9B-9FAD-0BF0-2D103BA975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1772" y="1439694"/>
            <a:ext cx="5342082" cy="2134726"/>
          </a:xfrm>
        </p:spPr>
        <p:txBody>
          <a:bodyPr/>
          <a:lstStyle/>
          <a:p>
            <a:r>
              <a:rPr lang="nl-NL"/>
              <a:t>Lespakket handhygiëne </a:t>
            </a:r>
            <a:br>
              <a:rPr lang="nl-NL"/>
            </a:br>
            <a:r>
              <a:rPr lang="nl-NL"/>
              <a:t>woonzorgcentra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B644EE1-B289-99DB-874D-6D5D7FD3BF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1772" y="3899499"/>
            <a:ext cx="5354606" cy="1053708"/>
          </a:xfrm>
        </p:spPr>
        <p:txBody>
          <a:bodyPr/>
          <a:lstStyle/>
          <a:p>
            <a:r>
              <a:rPr lang="nl-NL"/>
              <a:t>Departement Zorg</a:t>
            </a:r>
            <a:endParaRPr lang="nl-BE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7481225-6288-9551-2DE7-E0FCC81084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757"/>
          <a:stretch/>
        </p:blipFill>
        <p:spPr>
          <a:xfrm>
            <a:off x="1533343" y="4653280"/>
            <a:ext cx="6603230" cy="1533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0900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87DC4C-3210-0B95-8F3D-3C7E3E9598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5AC8D15-70AF-3DEC-F5A5-2C9E152060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968" y="298390"/>
            <a:ext cx="6494106" cy="802062"/>
          </a:xfrm>
        </p:spPr>
        <p:txBody>
          <a:bodyPr anchor="b">
            <a:normAutofit fontScale="90000"/>
          </a:bodyPr>
          <a:lstStyle/>
          <a:p>
            <a:r>
              <a:rPr lang="nl-NL"/>
              <a:t>4. Basisvoorwaarden handhygiëne</a:t>
            </a:r>
            <a:endParaRPr lang="nl-BE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94435601-14E8-736F-61C4-AF72301D55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73" r="1450"/>
          <a:stretch/>
        </p:blipFill>
        <p:spPr>
          <a:xfrm>
            <a:off x="513184" y="1584151"/>
            <a:ext cx="6568751" cy="488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6511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9A6596-59D8-97DD-057F-6A1E7856D2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6B2B2573-A4EA-2AC7-B138-24ADD8948B9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nl-NL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B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40E015F-101E-366B-D550-959023739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130" y="788985"/>
            <a:ext cx="8359946" cy="856145"/>
          </a:xfrm>
        </p:spPr>
        <p:txBody>
          <a:bodyPr/>
          <a:lstStyle/>
          <a:p>
            <a:r>
              <a:rPr lang="nl-NL" sz="2800"/>
              <a:t>Kortgeknipte en propere nagels</a:t>
            </a:r>
            <a:endParaRPr lang="nl-BE" sz="2800"/>
          </a:p>
        </p:txBody>
      </p:sp>
      <p:graphicFrame>
        <p:nvGraphicFramePr>
          <p:cNvPr id="4" name="Tabel 3">
            <a:extLst>
              <a:ext uri="{FF2B5EF4-FFF2-40B4-BE49-F238E27FC236}">
                <a16:creationId xmlns:a16="http://schemas.microsoft.com/office/drawing/2014/main" id="{CA8CD778-EEC3-7812-284D-767B5D5DE3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451713"/>
              </p:ext>
            </p:extLst>
          </p:nvPr>
        </p:nvGraphicFramePr>
        <p:xfrm>
          <a:off x="527050" y="2151174"/>
          <a:ext cx="3048000" cy="29622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3568868298"/>
                    </a:ext>
                  </a:extLst>
                </a:gridCol>
              </a:tblGrid>
              <a:tr h="446004">
                <a:tc>
                  <a:txBody>
                    <a:bodyPr/>
                    <a:lstStyle/>
                    <a:p>
                      <a:r>
                        <a:rPr lang="nl-NL"/>
                        <a:t>Korte nagels</a:t>
                      </a:r>
                      <a:endParaRPr lang="nl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5225377"/>
                  </a:ext>
                </a:extLst>
              </a:tr>
              <a:tr h="832009">
                <a:tc>
                  <a:txBody>
                    <a:bodyPr/>
                    <a:lstStyle/>
                    <a:p>
                      <a:r>
                        <a:rPr lang="nl-NL"/>
                        <a:t>Makkelijker schoon te maken en te ontsmetten</a:t>
                      </a:r>
                      <a:endParaRPr lang="nl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3822819"/>
                  </a:ext>
                </a:extLst>
              </a:tr>
              <a:tr h="769814">
                <a:tc>
                  <a:txBody>
                    <a:bodyPr/>
                    <a:lstStyle/>
                    <a:p>
                      <a:r>
                        <a:rPr lang="nl-NL"/>
                        <a:t>Houden minder vuil vast</a:t>
                      </a:r>
                      <a:endParaRPr lang="nl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149311"/>
                  </a:ext>
                </a:extLst>
              </a:tr>
              <a:tr h="76981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/>
                        <a:t>Kleinere kans op verspreiding van micro-organismen</a:t>
                      </a:r>
                      <a:endParaRPr lang="nl-BE"/>
                    </a:p>
                    <a:p>
                      <a:endParaRPr lang="nl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6069546"/>
                  </a:ext>
                </a:extLst>
              </a:tr>
            </a:tbl>
          </a:graphicData>
        </a:graphic>
      </p:graphicFrame>
      <p:pic>
        <p:nvPicPr>
          <p:cNvPr id="1029" name="Picture 5" descr="Afbeelding met tekst, vinger, nagel, hand&#10;&#10;Automatisch gegenereerde beschrijving">
            <a:extLst>
              <a:ext uri="{FF2B5EF4-FFF2-40B4-BE49-F238E27FC236}">
                <a16:creationId xmlns:a16="http://schemas.microsoft.com/office/drawing/2014/main" id="{3080A37E-79AE-0C30-2324-0C5E856DA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974" y="1233913"/>
            <a:ext cx="3762375" cy="5292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14834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406B1D-3249-E89F-703E-299CAD6C6B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B3840AE-AB12-511E-70F5-1F30D69C658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/>
              <a:t>Kleine barstjes en kunstnagels kunnen micro-organismen vasthouden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/>
              <a:t>Moeilijker om de nagels schoon te maken =&gt; risico op infecties!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B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07486A0-7A4F-2914-E0B0-0B6315EF5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130" y="1200001"/>
            <a:ext cx="8359946" cy="856145"/>
          </a:xfrm>
        </p:spPr>
        <p:txBody>
          <a:bodyPr/>
          <a:lstStyle/>
          <a:p>
            <a:r>
              <a:rPr lang="nl-NL" sz="2800"/>
              <a:t>Geen kunstnagels of nagellak</a:t>
            </a:r>
            <a:endParaRPr lang="nl-BE" sz="2800"/>
          </a:p>
        </p:txBody>
      </p:sp>
    </p:spTree>
    <p:extLst>
      <p:ext uri="{BB962C8B-B14F-4D97-AF65-F5344CB8AC3E}">
        <p14:creationId xmlns:p14="http://schemas.microsoft.com/office/powerpoint/2010/main" val="3646917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845819-1968-0C09-95DE-C36ED9024D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E2DFBA00-0D00-2EFE-7671-455DEA8C231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nl-NL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B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26BD002-6268-D8F5-A615-75EA99332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130" y="1200001"/>
            <a:ext cx="8359946" cy="856145"/>
          </a:xfrm>
        </p:spPr>
        <p:txBody>
          <a:bodyPr/>
          <a:lstStyle/>
          <a:p>
            <a:r>
              <a:rPr lang="nl-NL" sz="2800"/>
              <a:t>Korte mouwen </a:t>
            </a:r>
            <a:endParaRPr lang="nl-BE" sz="2800"/>
          </a:p>
        </p:txBody>
      </p:sp>
      <p:graphicFrame>
        <p:nvGraphicFramePr>
          <p:cNvPr id="4" name="Tabel 3">
            <a:extLst>
              <a:ext uri="{FF2B5EF4-FFF2-40B4-BE49-F238E27FC236}">
                <a16:creationId xmlns:a16="http://schemas.microsoft.com/office/drawing/2014/main" id="{9E96BD8B-DADB-3FE7-9F77-C073251335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5036315"/>
              </p:ext>
            </p:extLst>
          </p:nvPr>
        </p:nvGraphicFramePr>
        <p:xfrm>
          <a:off x="527050" y="2151174"/>
          <a:ext cx="3048000" cy="30002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3568868298"/>
                    </a:ext>
                  </a:extLst>
                </a:gridCol>
              </a:tblGrid>
              <a:tr h="468517">
                <a:tc>
                  <a:txBody>
                    <a:bodyPr/>
                    <a:lstStyle/>
                    <a:p>
                      <a:r>
                        <a:rPr lang="nl-NL"/>
                        <a:t>Korte mouwen</a:t>
                      </a:r>
                      <a:endParaRPr lang="nl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5225377"/>
                  </a:ext>
                </a:extLst>
              </a:tr>
              <a:tr h="808672">
                <a:tc>
                  <a:txBody>
                    <a:bodyPr/>
                    <a:lstStyle/>
                    <a:p>
                      <a:r>
                        <a:rPr lang="nl-NL"/>
                        <a:t>Komen niet in contact met bewoners, materialen of oppervlakken</a:t>
                      </a:r>
                      <a:endParaRPr lang="nl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0978123"/>
                  </a:ext>
                </a:extLst>
              </a:tr>
              <a:tr h="808672">
                <a:tc>
                  <a:txBody>
                    <a:bodyPr/>
                    <a:lstStyle/>
                    <a:p>
                      <a:r>
                        <a:rPr lang="nl-NL"/>
                        <a:t>Makkelijker je handen correct te wassen en te ontsmetten </a:t>
                      </a:r>
                      <a:endParaRPr lang="nl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3822819"/>
                  </a:ext>
                </a:extLst>
              </a:tr>
              <a:tr h="808672">
                <a:tc>
                  <a:txBody>
                    <a:bodyPr/>
                    <a:lstStyle/>
                    <a:p>
                      <a:r>
                        <a:rPr lang="nl-NL"/>
                        <a:t>Kleinere kans op verspreiding van micro-organismen </a:t>
                      </a:r>
                      <a:endParaRPr lang="nl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149311"/>
                  </a:ext>
                </a:extLst>
              </a:tr>
            </a:tbl>
          </a:graphicData>
        </a:graphic>
      </p:graphicFrame>
      <p:pic>
        <p:nvPicPr>
          <p:cNvPr id="5" name="Afbeelding 4">
            <a:extLst>
              <a:ext uri="{FF2B5EF4-FFF2-40B4-BE49-F238E27FC236}">
                <a16:creationId xmlns:a16="http://schemas.microsoft.com/office/drawing/2014/main" id="{8E20A379-9297-534F-2702-088845F4B6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1512" y="1695565"/>
            <a:ext cx="4481001" cy="4657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8304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2627A6-14B1-D098-FEF7-43BC0875EC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716CB35-79ED-60BA-16D5-A792C38FC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027" y="1096484"/>
            <a:ext cx="8359946" cy="856145"/>
          </a:xfrm>
        </p:spPr>
        <p:txBody>
          <a:bodyPr/>
          <a:lstStyle/>
          <a:p>
            <a:r>
              <a:rPr lang="nl-NL" sz="2800"/>
              <a:t>Geen juwelen of polshorloges</a:t>
            </a:r>
            <a:endParaRPr lang="nl-BE" sz="2800"/>
          </a:p>
        </p:txBody>
      </p:sp>
      <p:sp>
        <p:nvSpPr>
          <p:cNvPr id="7" name="Tijdelijke aanduiding voor inhoud 1">
            <a:extLst>
              <a:ext uri="{FF2B5EF4-FFF2-40B4-BE49-F238E27FC236}">
                <a16:creationId xmlns:a16="http://schemas.microsoft.com/office/drawing/2014/main" id="{B8DBF14D-1299-26CD-6910-668FFFAFAF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2130" y="2160001"/>
            <a:ext cx="8134820" cy="415406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/>
              <a:t>Juwelen/polshorloges kunnen micro-organismen vasthouden</a:t>
            </a:r>
            <a:br>
              <a:rPr lang="nl-NL"/>
            </a:br>
            <a:endParaRPr lang="nl-NL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/>
              <a:t>Juwelen/ polshorloges zullen huid bedekken die mogelijks niet kan gewassen of ontsmet worden. </a:t>
            </a:r>
          </a:p>
          <a:p>
            <a:pPr>
              <a:buNone/>
            </a:pPr>
            <a:endParaRPr lang="nl-BE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5EFEBB51-4627-B7FA-3ACB-940EC982CF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0318" y="3205864"/>
            <a:ext cx="3488200" cy="3324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7872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856130-66C2-AF1A-22B9-41BEE75D78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2F50B4F1-FA8E-A075-C0F5-AC77CB0EE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027" y="1096484"/>
            <a:ext cx="8359946" cy="856145"/>
          </a:xfrm>
        </p:spPr>
        <p:txBody>
          <a:bodyPr/>
          <a:lstStyle/>
          <a:p>
            <a:r>
              <a:rPr lang="nl-NL" sz="2800"/>
              <a:t>Afgedekte wondjes</a:t>
            </a:r>
            <a:endParaRPr lang="nl-BE" sz="2800"/>
          </a:p>
        </p:txBody>
      </p:sp>
      <p:sp>
        <p:nvSpPr>
          <p:cNvPr id="7" name="Tijdelijke aanduiding voor inhoud 1">
            <a:extLst>
              <a:ext uri="{FF2B5EF4-FFF2-40B4-BE49-F238E27FC236}">
                <a16:creationId xmlns:a16="http://schemas.microsoft.com/office/drawing/2014/main" id="{40EB1D2F-5574-24B3-4103-2FFC2AC081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2130" y="2160001"/>
            <a:ext cx="8134820" cy="167807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/>
              <a:t>Wondjes vormen een toegangspoort voor micro-organismen</a:t>
            </a:r>
          </a:p>
          <a:p>
            <a:pPr>
              <a:buNone/>
            </a:pPr>
            <a:endParaRPr lang="nl-NL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/>
              <a:t>Wondjes -&gt; afdekken met waterdichte pleister </a:t>
            </a:r>
            <a:endParaRPr lang="nl-BE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06DE1615-07BC-BCF2-0DC4-97E03C7D33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4374" y="3425585"/>
            <a:ext cx="5364359" cy="301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9037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D4EDBA-9634-599B-9258-60E234390D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804C27F9-0317-93E5-E6E7-F7EE19FB5E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1644" y="756847"/>
            <a:ext cx="4106489" cy="1620593"/>
          </a:xfrm>
        </p:spPr>
        <p:txBody>
          <a:bodyPr anchor="b">
            <a:normAutofit/>
          </a:bodyPr>
          <a:lstStyle/>
          <a:p>
            <a:r>
              <a:rPr lang="nl-NL"/>
              <a:t>5. Handen wassen</a:t>
            </a:r>
            <a:endParaRPr lang="nl-BE"/>
          </a:p>
        </p:txBody>
      </p:sp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1F444250-0F7E-2481-B651-CC3D4EB6630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1644" y="2643448"/>
            <a:ext cx="4295798" cy="3162129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nl-NL" b="1"/>
              <a:t>Wat heb ik nodig? </a:t>
            </a:r>
          </a:p>
          <a:p>
            <a:pPr marL="457200" indent="-457200">
              <a:buAutoNum type="arabicPeriod"/>
            </a:pPr>
            <a:r>
              <a:rPr lang="nl-NL" b="1"/>
              <a:t>Aandachtspunten aan de wastafel</a:t>
            </a:r>
          </a:p>
          <a:p>
            <a:pPr marL="457200" indent="-457200">
              <a:buAutoNum type="arabicPeriod"/>
            </a:pPr>
            <a:r>
              <a:rPr lang="nl-NL" b="1"/>
              <a:t>Indicaties</a:t>
            </a:r>
          </a:p>
          <a:p>
            <a:pPr marL="457200" indent="-457200">
              <a:buAutoNum type="arabicPeriod"/>
            </a:pPr>
            <a:r>
              <a:rPr lang="nl-NL" b="1"/>
              <a:t>Techniek</a:t>
            </a:r>
          </a:p>
          <a:p>
            <a:endParaRPr lang="nl-BE" sz="2100" b="1"/>
          </a:p>
          <a:p>
            <a:pPr marL="0" lvl="1" indent="0">
              <a:buSzPct val="90000"/>
              <a:buNone/>
            </a:pPr>
            <a:endParaRPr lang="nl-BE" sz="2100" b="1"/>
          </a:p>
          <a:p>
            <a:pPr marL="288000" lvl="1" indent="0">
              <a:buNone/>
            </a:pPr>
            <a:endParaRPr lang="nl-BE" sz="2100" b="1"/>
          </a:p>
          <a:p>
            <a:pPr marL="288000" lvl="1" indent="0">
              <a:buNone/>
            </a:pPr>
            <a:endParaRPr lang="nl-BE" sz="2100" b="1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6C11A7E5-4604-F036-F90A-CCAED30DC1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555" y="2090057"/>
            <a:ext cx="3008890" cy="4261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7636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F1DC0A-C60E-53E2-3256-3277DF594C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CF679D8D-E43C-AF56-973F-3B35A64FB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027" y="1096484"/>
            <a:ext cx="8359946" cy="856145"/>
          </a:xfrm>
        </p:spPr>
        <p:txBody>
          <a:bodyPr/>
          <a:lstStyle/>
          <a:p>
            <a:r>
              <a:rPr lang="nl-NL"/>
              <a:t>5.1 Wat heb ik nodig om mijn handen correct te wassen? </a:t>
            </a:r>
            <a:endParaRPr lang="nl-BE"/>
          </a:p>
        </p:txBody>
      </p:sp>
      <p:sp>
        <p:nvSpPr>
          <p:cNvPr id="7" name="Tijdelijke aanduiding voor inhoud 1">
            <a:extLst>
              <a:ext uri="{FF2B5EF4-FFF2-40B4-BE49-F238E27FC236}">
                <a16:creationId xmlns:a16="http://schemas.microsoft.com/office/drawing/2014/main" id="{D1ECBC74-D136-3CFA-127C-359F6AF60C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2130" y="2160001"/>
            <a:ext cx="8134820" cy="409792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/>
              <a:t>Wastafel met stromend water</a:t>
            </a:r>
          </a:p>
          <a:p>
            <a:pPr marL="918900" lvl="1" indent="-342900">
              <a:buFont typeface="Arial" panose="020B0604020202020204" pitchFamily="34" charset="0"/>
              <a:buChar char="•"/>
            </a:pPr>
            <a:r>
              <a:rPr lang="nl-NL"/>
              <a:t>Bij voorkeur handenvrij bedienen</a:t>
            </a:r>
          </a:p>
          <a:p>
            <a:pPr>
              <a:buNone/>
            </a:pPr>
            <a:endParaRPr lang="nl-NL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/>
              <a:t>Neutrale vloeibare zeep </a:t>
            </a:r>
          </a:p>
          <a:p>
            <a:pPr marL="918900" lvl="1" indent="-342900">
              <a:buFont typeface="Arial" panose="020B0604020202020204" pitchFamily="34" charset="0"/>
              <a:buChar char="•"/>
            </a:pPr>
            <a:r>
              <a:rPr lang="nl-NL"/>
              <a:t>Mild voor de huid en effectief in het verwijderen van vuil en micro- organismen</a:t>
            </a:r>
          </a:p>
          <a:p>
            <a:pPr marL="918900" lvl="1" indent="-342900">
              <a:buFont typeface="Arial" panose="020B0604020202020204" pitchFamily="34" charset="0"/>
              <a:buChar char="•"/>
            </a:pPr>
            <a:r>
              <a:rPr lang="nl-NL"/>
              <a:t>Zeepdispensers nooit bijvullen</a:t>
            </a:r>
          </a:p>
          <a:p>
            <a:pPr marL="918900" lvl="1" indent="-342900">
              <a:buFont typeface="Arial" panose="020B0604020202020204" pitchFamily="34" charset="0"/>
              <a:buChar char="•"/>
            </a:pPr>
            <a:r>
              <a:rPr lang="nl-NL"/>
              <a:t>Geen blok zeep - dit kan zorgen voor overdracht</a:t>
            </a:r>
          </a:p>
          <a:p>
            <a:pPr>
              <a:buNone/>
            </a:pPr>
            <a:endParaRPr lang="nl-NL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/>
              <a:t>Papieren wegwerpdoekjes </a:t>
            </a:r>
          </a:p>
          <a:p>
            <a:pPr marL="918900" lvl="1" indent="-342900">
              <a:buFont typeface="Arial" panose="020B0604020202020204" pitchFamily="34" charset="0"/>
              <a:buChar char="•"/>
            </a:pPr>
            <a:r>
              <a:rPr lang="nl-NL"/>
              <a:t>Eenmalig gebruik</a:t>
            </a:r>
          </a:p>
          <a:p>
            <a:pPr marL="918900" lvl="1" indent="-342900">
              <a:buFont typeface="Arial" panose="020B0604020202020204" pitchFamily="34" charset="0"/>
              <a:buChar char="•"/>
            </a:pPr>
            <a:r>
              <a:rPr lang="nl-NL"/>
              <a:t>Geen luchthanddrogers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661100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0BAC5B-ABCD-63E0-C4CC-A80234113C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1AE46B0A-F66F-075F-B698-C35D1BD7C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027" y="1096484"/>
            <a:ext cx="8359946" cy="856145"/>
          </a:xfrm>
        </p:spPr>
        <p:txBody>
          <a:bodyPr/>
          <a:lstStyle/>
          <a:p>
            <a:r>
              <a:rPr lang="nl-NL"/>
              <a:t>5.2 Aandachtspunten aan de wastafel</a:t>
            </a:r>
            <a:endParaRPr lang="nl-BE"/>
          </a:p>
        </p:txBody>
      </p:sp>
      <p:sp>
        <p:nvSpPr>
          <p:cNvPr id="7" name="Tijdelijke aanduiding voor inhoud 1">
            <a:extLst>
              <a:ext uri="{FF2B5EF4-FFF2-40B4-BE49-F238E27FC236}">
                <a16:creationId xmlns:a16="http://schemas.microsoft.com/office/drawing/2014/main" id="{1FFAAC61-441F-69FD-A727-F37927F839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2130" y="2160001"/>
            <a:ext cx="8134820" cy="415406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/>
              <a:t>Omgeving van de wastafel </a:t>
            </a:r>
            <a:r>
              <a:rPr lang="nl-NL" b="1"/>
              <a:t>netjes</a:t>
            </a:r>
            <a:r>
              <a:rPr lang="nl-NL"/>
              <a:t> en vrij van </a:t>
            </a:r>
            <a:r>
              <a:rPr lang="nl-NL" b="1"/>
              <a:t>onnodige materialen </a:t>
            </a:r>
            <a:r>
              <a:rPr lang="nl-NL"/>
              <a:t>te houden. </a:t>
            </a:r>
          </a:p>
          <a:p>
            <a:pPr>
              <a:buNone/>
            </a:pPr>
            <a:endParaRPr lang="nl-NL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/>
              <a:t>Giet geen vloeistoffen in de wastafel. Dit kan zorgen voor een </a:t>
            </a:r>
            <a:r>
              <a:rPr lang="nl-NL" b="1" err="1"/>
              <a:t>biofilm</a:t>
            </a:r>
            <a:r>
              <a:rPr lang="nl-NL" b="1"/>
              <a:t> in de afvoerleiding.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b="1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/>
              <a:t>Waarom vorming </a:t>
            </a:r>
            <a:r>
              <a:rPr lang="nl-NL" err="1"/>
              <a:t>biofilm</a:t>
            </a:r>
            <a:r>
              <a:rPr lang="nl-NL"/>
              <a:t> problematisch?</a:t>
            </a:r>
          </a:p>
          <a:p>
            <a:pPr marL="918900" lvl="1" indent="-342900">
              <a:buFont typeface="Arial" panose="020B0604020202020204" pitchFamily="34" charset="0"/>
              <a:buChar char="•"/>
            </a:pPr>
            <a:r>
              <a:rPr lang="nl-NL" b="1"/>
              <a:t>Moeilijk te verwijderen</a:t>
            </a:r>
          </a:p>
          <a:p>
            <a:pPr marL="918900" lvl="1" indent="-342900">
              <a:buFont typeface="Arial" panose="020B0604020202020204" pitchFamily="34" charset="0"/>
              <a:buChar char="•"/>
            </a:pPr>
            <a:r>
              <a:rPr lang="nl-NL" b="1"/>
              <a:t>Verhoogd infectierisico</a:t>
            </a:r>
          </a:p>
          <a:p>
            <a:pPr marL="918900" lvl="1" indent="-342900">
              <a:buFont typeface="Arial" panose="020B0604020202020204" pitchFamily="34" charset="0"/>
              <a:buChar char="•"/>
            </a:pPr>
            <a:r>
              <a:rPr lang="nl-NL" b="1"/>
              <a:t>Resistentie</a:t>
            </a:r>
          </a:p>
          <a:p>
            <a:pPr>
              <a:buNone/>
            </a:pPr>
            <a:endParaRPr lang="nl-NL"/>
          </a:p>
          <a:p>
            <a:pPr>
              <a:buNone/>
            </a:pPr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3B31D99-9097-2D1A-6E82-FE25353B7D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064" y="3516534"/>
            <a:ext cx="2069852" cy="2797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640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23C7B9-B0C5-BE0A-A41E-0316A4D4DA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B93DEB13-0B9E-F743-5D5A-71624E5D9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027" y="1096484"/>
            <a:ext cx="8359946" cy="856145"/>
          </a:xfrm>
        </p:spPr>
        <p:txBody>
          <a:bodyPr/>
          <a:lstStyle/>
          <a:p>
            <a:r>
              <a:rPr lang="nl-NL"/>
              <a:t>5.3 Indicaties handen wassen</a:t>
            </a:r>
            <a:endParaRPr lang="nl-BE"/>
          </a:p>
        </p:txBody>
      </p:sp>
      <p:sp>
        <p:nvSpPr>
          <p:cNvPr id="7" name="Tijdelijke aanduiding voor inhoud 1">
            <a:extLst>
              <a:ext uri="{FF2B5EF4-FFF2-40B4-BE49-F238E27FC236}">
                <a16:creationId xmlns:a16="http://schemas.microsoft.com/office/drawing/2014/main" id="{90F9C056-52D5-F7C8-C947-0673C21290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2130" y="2160001"/>
            <a:ext cx="8134820" cy="415406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/>
              <a:t>Aan het begin en einde van je dienst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/>
              <a:t>Voor (de bereiding van) een maaltijd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/>
              <a:t>Na toiletgebruik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/>
              <a:t>Na hoesten, niezen of snuiten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/>
              <a:t>Bij vuile handen</a:t>
            </a:r>
          </a:p>
          <a:p>
            <a:pPr>
              <a:buNone/>
            </a:pPr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376E0DE-EC67-E629-3A75-2E573CDBC1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6279" y="3350845"/>
            <a:ext cx="4444494" cy="296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5150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D704EA8-EBC2-AB34-A0FC-EECDB5E7471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BE"/>
              <a:t>Inleiding</a:t>
            </a:r>
          </a:p>
          <a:p>
            <a:r>
              <a:rPr lang="nl-BE"/>
              <a:t>Waarom handhygiëne in de zorg toepassen?</a:t>
            </a:r>
          </a:p>
          <a:p>
            <a:r>
              <a:rPr lang="nl-BE"/>
              <a:t>Preventie van huidproblemen </a:t>
            </a:r>
          </a:p>
          <a:p>
            <a:r>
              <a:rPr lang="nl-BE"/>
              <a:t>Basisvoorwaarden</a:t>
            </a:r>
          </a:p>
          <a:p>
            <a:r>
              <a:rPr lang="nl-BE"/>
              <a:t>Handen wassen</a:t>
            </a:r>
          </a:p>
          <a:p>
            <a:r>
              <a:rPr lang="nl-BE"/>
              <a:t>Handen ontsmetten</a:t>
            </a:r>
          </a:p>
          <a:p>
            <a:r>
              <a:rPr lang="nl-BE"/>
              <a:t>Handschoenen</a:t>
            </a:r>
          </a:p>
          <a:p>
            <a:endParaRPr lang="nl-BE"/>
          </a:p>
          <a:p>
            <a:endParaRPr lang="nl-B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B58A005-9660-88CB-F686-AD26A2F71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Inhoud</a:t>
            </a:r>
          </a:p>
        </p:txBody>
      </p:sp>
    </p:spTree>
    <p:extLst>
      <p:ext uri="{BB962C8B-B14F-4D97-AF65-F5344CB8AC3E}">
        <p14:creationId xmlns:p14="http://schemas.microsoft.com/office/powerpoint/2010/main" val="10138698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30B5F3-F518-3BC3-FDB2-A1D9DD1E09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A095DA68-8127-167C-02CE-8AD0DA584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027" y="1096484"/>
            <a:ext cx="8359946" cy="856145"/>
          </a:xfrm>
        </p:spPr>
        <p:txBody>
          <a:bodyPr/>
          <a:lstStyle/>
          <a:p>
            <a:r>
              <a:rPr lang="nl-NL" sz="2800"/>
              <a:t>Aan het begin en einde van je dienst</a:t>
            </a:r>
            <a:endParaRPr lang="nl-BE" sz="2800"/>
          </a:p>
        </p:txBody>
      </p:sp>
      <p:sp>
        <p:nvSpPr>
          <p:cNvPr id="7" name="Tijdelijke aanduiding voor inhoud 1">
            <a:extLst>
              <a:ext uri="{FF2B5EF4-FFF2-40B4-BE49-F238E27FC236}">
                <a16:creationId xmlns:a16="http://schemas.microsoft.com/office/drawing/2014/main" id="{2AE9FC8A-2783-4711-F4E9-BFC9C035CB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2130" y="2160001"/>
            <a:ext cx="8134820" cy="415406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/>
              <a:t>Aan het begin van je dienst </a:t>
            </a:r>
          </a:p>
          <a:p>
            <a:pPr marL="918900" lvl="1" indent="-342900">
              <a:buFont typeface="Arial" panose="020B0604020202020204" pitchFamily="34" charset="0"/>
              <a:buChar char="•"/>
            </a:pPr>
            <a:r>
              <a:rPr lang="nl-NL"/>
              <a:t>Micro-organismen van buiten het WZC verwijderen</a:t>
            </a:r>
          </a:p>
          <a:p>
            <a:pPr marL="918900" lvl="1" indent="-342900">
              <a:buFont typeface="Arial" panose="020B0604020202020204" pitchFamily="34" charset="0"/>
              <a:buChar char="•"/>
            </a:pPr>
            <a:endParaRPr lang="nl-NL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/>
              <a:t>Aan het einde van je dienst </a:t>
            </a:r>
          </a:p>
          <a:p>
            <a:pPr marL="918900" lvl="1" indent="-342900">
              <a:buFont typeface="Arial" panose="020B0604020202020204" pitchFamily="34" charset="0"/>
              <a:buChar char="•"/>
            </a:pPr>
            <a:r>
              <a:rPr lang="nl-NL"/>
              <a:t>Micro-organismen van WZC niet mee naar huis meenemen</a:t>
            </a:r>
          </a:p>
          <a:p>
            <a:pPr marL="918900" lvl="1" indent="-342900">
              <a:buFont typeface="Arial" panose="020B0604020202020204" pitchFamily="34" charset="0"/>
              <a:buChar char="•"/>
            </a:pPr>
            <a:r>
              <a:rPr lang="nl-NL"/>
              <a:t>Risico van verspreiding verminderen  </a:t>
            </a:r>
          </a:p>
        </p:txBody>
      </p:sp>
      <p:pic>
        <p:nvPicPr>
          <p:cNvPr id="9" name="Afbeelding 8" descr="Afbeelding met Graphics, logo, symbool, Lettertype&#10;&#10;Door AI gegenereerde inhoud is mogelijk onjuist.">
            <a:extLst>
              <a:ext uri="{FF2B5EF4-FFF2-40B4-BE49-F238E27FC236}">
                <a16:creationId xmlns:a16="http://schemas.microsoft.com/office/drawing/2014/main" id="{C3DD323A-C71E-F331-D03B-7D44A46215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89" y="4341000"/>
            <a:ext cx="7743102" cy="1973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4546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0494E7-7063-61A7-33EB-C4694609A9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48586C9-5A21-3DCE-43C1-6C19FF812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027" y="1096484"/>
            <a:ext cx="8359946" cy="856145"/>
          </a:xfrm>
        </p:spPr>
        <p:txBody>
          <a:bodyPr/>
          <a:lstStyle/>
          <a:p>
            <a:r>
              <a:rPr lang="nl-NL" sz="2800"/>
              <a:t>Voor (de bereiding van) een maaltijd</a:t>
            </a:r>
            <a:endParaRPr lang="nl-BE" sz="2800"/>
          </a:p>
        </p:txBody>
      </p:sp>
      <p:sp>
        <p:nvSpPr>
          <p:cNvPr id="7" name="Tijdelijke aanduiding voor inhoud 1">
            <a:extLst>
              <a:ext uri="{FF2B5EF4-FFF2-40B4-BE49-F238E27FC236}">
                <a16:creationId xmlns:a16="http://schemas.microsoft.com/office/drawing/2014/main" id="{47C62EF4-9732-33A8-3D5B-3AC21F080F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2130" y="2160001"/>
            <a:ext cx="8134820" cy="415406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/>
              <a:t>Voorkomen dat micro-organismen van je handen in voedsel terechtkomen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/>
              <a:t>Cruciaal om voedsel gerelateerde infecties te voorkomen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0989BCC4-3AE7-7D88-75BA-91962E3987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837" y="4237035"/>
            <a:ext cx="7500326" cy="1911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7891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0D1D2F-A6FE-6311-C975-A117158AB0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07FEE0B-87B8-F77D-0162-99E494909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027" y="1096484"/>
            <a:ext cx="8359946" cy="856145"/>
          </a:xfrm>
        </p:spPr>
        <p:txBody>
          <a:bodyPr/>
          <a:lstStyle/>
          <a:p>
            <a:r>
              <a:rPr lang="nl-NL" sz="2800"/>
              <a:t>Na toiletgebruik</a:t>
            </a:r>
            <a:endParaRPr lang="nl-BE" sz="2800"/>
          </a:p>
        </p:txBody>
      </p:sp>
      <p:sp>
        <p:nvSpPr>
          <p:cNvPr id="7" name="Tijdelijke aanduiding voor inhoud 1">
            <a:extLst>
              <a:ext uri="{FF2B5EF4-FFF2-40B4-BE49-F238E27FC236}">
                <a16:creationId xmlns:a16="http://schemas.microsoft.com/office/drawing/2014/main" id="{940D1DF7-302C-C3F3-874B-CEC284B359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2130" y="2160001"/>
            <a:ext cx="8134820" cy="415406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/>
              <a:t>Voorkomen dat micro-organismen en fecale bacteriën verspreid worden na toiletgebruik </a:t>
            </a:r>
          </a:p>
        </p:txBody>
      </p:sp>
      <p:pic>
        <p:nvPicPr>
          <p:cNvPr id="8" name="Afbeelding 7" descr="Afbeelding met Graphics, logo, symbool, Lettertype&#10;&#10;Door AI gegenereerde inhoud is mogelijk onjuist.">
            <a:extLst>
              <a:ext uri="{FF2B5EF4-FFF2-40B4-BE49-F238E27FC236}">
                <a16:creationId xmlns:a16="http://schemas.microsoft.com/office/drawing/2014/main" id="{53F3BB3C-8273-0E05-A157-ED778F76AF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484" y="3707323"/>
            <a:ext cx="6020399" cy="2473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701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54981D-FA01-4466-6066-49D747FBBB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108CC962-7831-2E8A-6A9A-FCB119A21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027" y="1096484"/>
            <a:ext cx="8359946" cy="856145"/>
          </a:xfrm>
        </p:spPr>
        <p:txBody>
          <a:bodyPr/>
          <a:lstStyle/>
          <a:p>
            <a:r>
              <a:rPr lang="nl-NL" sz="2800"/>
              <a:t>Na hoesten, niezen of snuiten</a:t>
            </a:r>
            <a:endParaRPr lang="nl-BE" sz="2800"/>
          </a:p>
        </p:txBody>
      </p:sp>
      <p:sp>
        <p:nvSpPr>
          <p:cNvPr id="7" name="Tijdelijke aanduiding voor inhoud 1">
            <a:extLst>
              <a:ext uri="{FF2B5EF4-FFF2-40B4-BE49-F238E27FC236}">
                <a16:creationId xmlns:a16="http://schemas.microsoft.com/office/drawing/2014/main" id="{C4ECCA21-050C-1234-6861-3559C34954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2130" y="2160001"/>
            <a:ext cx="8134820" cy="415406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/>
              <a:t>Voorkomen dat verkoudheids- en griepvirussen op je handen worden overgebracht. </a:t>
            </a:r>
          </a:p>
        </p:txBody>
      </p:sp>
      <p:pic>
        <p:nvPicPr>
          <p:cNvPr id="8" name="Afbeelding 7" descr="Afbeelding met Graphics, tekenfilm&#10;&#10;Door AI gegenereerde inhoud is mogelijk onjuist.">
            <a:extLst>
              <a:ext uri="{FF2B5EF4-FFF2-40B4-BE49-F238E27FC236}">
                <a16:creationId xmlns:a16="http://schemas.microsoft.com/office/drawing/2014/main" id="{8D91DB9F-2DD3-5246-9380-0694F462F2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623" y="3898359"/>
            <a:ext cx="5883215" cy="2415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0102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2E4209-4451-81F1-54C6-44C7A2575F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2A32CD97-8407-0F52-A987-F82A3A931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027" y="1096484"/>
            <a:ext cx="8359946" cy="856145"/>
          </a:xfrm>
        </p:spPr>
        <p:txBody>
          <a:bodyPr/>
          <a:lstStyle/>
          <a:p>
            <a:r>
              <a:rPr lang="nl-NL" sz="2800"/>
              <a:t>Bij vuile handen</a:t>
            </a:r>
            <a:endParaRPr lang="nl-BE" sz="2800"/>
          </a:p>
        </p:txBody>
      </p:sp>
      <p:sp>
        <p:nvSpPr>
          <p:cNvPr id="7" name="Tijdelijke aanduiding voor inhoud 1">
            <a:extLst>
              <a:ext uri="{FF2B5EF4-FFF2-40B4-BE49-F238E27FC236}">
                <a16:creationId xmlns:a16="http://schemas.microsoft.com/office/drawing/2014/main" id="{0D0C9BE1-D6DB-62D0-C562-C55CE970DC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2130" y="2160001"/>
            <a:ext cx="8134820" cy="415406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/>
              <a:t>Bijvoorbeeld: na contact met dieren,…</a:t>
            </a:r>
          </a:p>
        </p:txBody>
      </p:sp>
      <p:pic>
        <p:nvPicPr>
          <p:cNvPr id="8" name="Afbeelding 7" descr="Afbeelding met Graphics, ontwerp&#10;&#10;Door AI gegenereerde inhoud is mogelijk onjuist.">
            <a:extLst>
              <a:ext uri="{FF2B5EF4-FFF2-40B4-BE49-F238E27FC236}">
                <a16:creationId xmlns:a16="http://schemas.microsoft.com/office/drawing/2014/main" id="{3A51D3F8-9603-F02D-1B67-E1272B41F0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132" y="3251093"/>
            <a:ext cx="6771736" cy="2780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959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F06673-DBD3-E8FB-167F-E535BA5459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61970FA-3952-F348-042F-A8FF48F81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027" y="1096484"/>
            <a:ext cx="8359946" cy="585667"/>
          </a:xfrm>
        </p:spPr>
        <p:txBody>
          <a:bodyPr/>
          <a:lstStyle/>
          <a:p>
            <a:r>
              <a:rPr lang="nl-NL"/>
              <a:t>5.4 Techniek handen wassen</a:t>
            </a:r>
            <a:endParaRPr lang="nl-BE"/>
          </a:p>
        </p:txBody>
      </p:sp>
      <p:sp>
        <p:nvSpPr>
          <p:cNvPr id="7" name="Tijdelijke aanduiding voor inhoud 1">
            <a:extLst>
              <a:ext uri="{FF2B5EF4-FFF2-40B4-BE49-F238E27FC236}">
                <a16:creationId xmlns:a16="http://schemas.microsoft.com/office/drawing/2014/main" id="{768CA793-E0C4-9489-CAE3-5E2B267ED6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2027" y="1721176"/>
            <a:ext cx="5103491" cy="4846772"/>
          </a:xfrm>
        </p:spPr>
        <p:txBody>
          <a:bodyPr vert="horz" lIns="0" tIns="0" rIns="0" bIns="0" rtlCol="0" anchor="t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>
                <a:latin typeface="FlandersArtSans-Regular"/>
              </a:rPr>
              <a:t>40-60 seconden</a:t>
            </a:r>
            <a:endParaRPr lang="nl-NL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>
                <a:latin typeface="FlandersArtSans-Regular"/>
              </a:rPr>
              <a:t>Stromend water en vloeibare neutrale zeep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>
                <a:latin typeface="FlandersArtSans-Regular"/>
              </a:rPr>
              <a:t>Instructiefilmpje </a:t>
            </a:r>
          </a:p>
          <a:p>
            <a:pPr indent="0">
              <a:buNone/>
            </a:pPr>
            <a:endParaRPr lang="nl-NL">
              <a:solidFill>
                <a:srgbClr val="373636"/>
              </a:solidFill>
            </a:endParaRPr>
          </a:p>
          <a:p>
            <a:pPr>
              <a:buNone/>
            </a:pPr>
            <a:endParaRPr lang="nl-NL"/>
          </a:p>
          <a:p>
            <a:pPr>
              <a:buNone/>
            </a:pPr>
            <a:endParaRPr lang="nl-NL"/>
          </a:p>
          <a:p>
            <a:pPr>
              <a:buNone/>
            </a:pPr>
            <a:endParaRPr lang="nl-NL">
              <a:latin typeface="FlandersArtSans-Regular"/>
            </a:endParaRPr>
          </a:p>
          <a:p>
            <a:pPr>
              <a:buNone/>
            </a:pPr>
            <a:endParaRPr lang="nl-NL">
              <a:latin typeface="FlandersArtSans-Regular"/>
            </a:endParaRPr>
          </a:p>
          <a:p>
            <a:pPr>
              <a:buNone/>
            </a:pPr>
            <a:endParaRPr lang="nl-NL">
              <a:latin typeface="FlandersArtSans-Regular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>
              <a:latin typeface="FlandersArtSans-Regular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>
                <a:latin typeface="FlandersArtSans-Regular"/>
              </a:rPr>
              <a:t>Praktische oefening – zie </a:t>
            </a:r>
            <a:r>
              <a:rPr lang="nl-NL" err="1">
                <a:latin typeface="FlandersArtSans-Regular"/>
              </a:rPr>
              <a:t>Toolbox</a:t>
            </a:r>
            <a:endParaRPr lang="nl-NL">
              <a:latin typeface="FlandersArtSans-Regular"/>
            </a:endParaRPr>
          </a:p>
          <a:p>
            <a:pPr>
              <a:buNone/>
            </a:pPr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05EEB31-8F3F-8E3F-E175-8864024129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8587" y="1766713"/>
            <a:ext cx="2548349" cy="3615241"/>
          </a:xfrm>
          <a:prstGeom prst="rect">
            <a:avLst/>
          </a:prstGeom>
        </p:spPr>
      </p:pic>
      <p:pic>
        <p:nvPicPr>
          <p:cNvPr id="2" name="Onlinemedia 1" title="Handen wassen met zeep - Campagne handhygiëne woonzorgcentra">
            <a:hlinkClick r:id="" action="ppaction://media"/>
            <a:extLst>
              <a:ext uri="{FF2B5EF4-FFF2-40B4-BE49-F238E27FC236}">
                <a16:creationId xmlns:a16="http://schemas.microsoft.com/office/drawing/2014/main" id="{9E579AD5-298B-AA9F-F625-D7CC08534A2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707558" y="3684090"/>
            <a:ext cx="3663066" cy="2066435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AC678437-1A6D-7508-4590-FB74F19F27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4075" y="5926393"/>
            <a:ext cx="518652" cy="518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9764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EEB201-A0A4-06B7-462D-138AE4498E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F772C4D7-F9E4-6721-1D35-1186362599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1644" y="756847"/>
            <a:ext cx="4938106" cy="881453"/>
          </a:xfrm>
        </p:spPr>
        <p:txBody>
          <a:bodyPr anchor="b">
            <a:normAutofit/>
          </a:bodyPr>
          <a:lstStyle/>
          <a:p>
            <a:r>
              <a:rPr lang="nl-NL"/>
              <a:t>6. Handen ontsmetten</a:t>
            </a:r>
            <a:endParaRPr lang="nl-BE"/>
          </a:p>
        </p:txBody>
      </p:sp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05E7FAAB-181F-E276-7204-E028ECABFD2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1644" y="2643448"/>
            <a:ext cx="4295798" cy="3162129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nl-NL" b="1"/>
              <a:t>Wat heb ik nodig? </a:t>
            </a:r>
          </a:p>
          <a:p>
            <a:pPr marL="457200" indent="-457200">
              <a:buAutoNum type="arabicPeriod"/>
            </a:pPr>
            <a:r>
              <a:rPr lang="nl-NL" b="1"/>
              <a:t>Indicaties</a:t>
            </a:r>
          </a:p>
          <a:p>
            <a:pPr marL="457200" indent="-457200">
              <a:buAutoNum type="arabicPeriod"/>
            </a:pPr>
            <a:r>
              <a:rPr lang="nl-NL" b="1"/>
              <a:t>Techniek</a:t>
            </a:r>
          </a:p>
          <a:p>
            <a:endParaRPr lang="nl-BE" sz="2100" b="1"/>
          </a:p>
          <a:p>
            <a:pPr marL="0" lvl="1" indent="0">
              <a:buSzPct val="90000"/>
              <a:buNone/>
            </a:pPr>
            <a:endParaRPr lang="nl-BE" sz="2100" b="1"/>
          </a:p>
          <a:p>
            <a:pPr marL="288000" lvl="1" indent="0">
              <a:buNone/>
            </a:pPr>
            <a:endParaRPr lang="nl-BE" sz="2100" b="1"/>
          </a:p>
          <a:p>
            <a:pPr marL="288000" lvl="1" indent="0">
              <a:buNone/>
            </a:pPr>
            <a:endParaRPr lang="nl-BE" sz="2100" b="1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A8978EF2-BAF7-6F73-8E3C-D4336A2A7C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264" y="2223324"/>
            <a:ext cx="3013338" cy="4261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8395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1E4DAB-8F48-8A09-3BB8-5C3BC2EBC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DC0A3057-7228-FD77-7042-69C015215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027" y="781050"/>
            <a:ext cx="8359946" cy="1171579"/>
          </a:xfrm>
        </p:spPr>
        <p:txBody>
          <a:bodyPr/>
          <a:lstStyle/>
          <a:p>
            <a:r>
              <a:rPr lang="nl-NL"/>
              <a:t>6.1 Wat heb ik nodig om mijn handen correct te ontsmetten? </a:t>
            </a:r>
            <a:endParaRPr lang="nl-BE"/>
          </a:p>
        </p:txBody>
      </p:sp>
      <p:sp>
        <p:nvSpPr>
          <p:cNvPr id="7" name="Tijdelijke aanduiding voor inhoud 1">
            <a:extLst>
              <a:ext uri="{FF2B5EF4-FFF2-40B4-BE49-F238E27FC236}">
                <a16:creationId xmlns:a16="http://schemas.microsoft.com/office/drawing/2014/main" id="{F10BCA21-01D8-E743-F4BD-C2FFB6D626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2130" y="2095499"/>
            <a:ext cx="8134820" cy="4218569"/>
          </a:xfrm>
        </p:spPr>
        <p:txBody>
          <a:bodyPr/>
          <a:lstStyle/>
          <a:p>
            <a:pPr>
              <a:buNone/>
            </a:pPr>
            <a:r>
              <a:rPr lang="nl-NL" b="1">
                <a:latin typeface="FlandersArtSans-Medium" panose="00000600000000000000" pitchFamily="2" charset="0"/>
              </a:rPr>
              <a:t>HANDALCOHOL</a:t>
            </a:r>
          </a:p>
          <a:p>
            <a:pPr>
              <a:buNone/>
            </a:pPr>
            <a:endParaRPr lang="nl-NL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/>
              <a:t>Effectief en gebruiksvriendelijk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/>
              <a:t>Ontsmetten verloopt snel en is huidvriendelijk (glycerine)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/>
              <a:t>Handalcohol zo dicht mogelijk bij het zorgpunt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/>
              <a:t>Voorwaarden </a:t>
            </a:r>
          </a:p>
          <a:p>
            <a:pPr marL="918900" lvl="1" indent="-342900">
              <a:buFont typeface="Arial" panose="020B0604020202020204" pitchFamily="34" charset="0"/>
              <a:buChar char="•"/>
            </a:pPr>
            <a:r>
              <a:rPr lang="nl-NL"/>
              <a:t>EN1500 norm </a:t>
            </a:r>
          </a:p>
          <a:p>
            <a:pPr marL="918900" lvl="1" indent="-342900">
              <a:buFont typeface="Arial" panose="020B0604020202020204" pitchFamily="34" charset="0"/>
              <a:buChar char="•"/>
            </a:pPr>
            <a:r>
              <a:rPr lang="nl-NL"/>
              <a:t>Alcoholpercentage (+ 70%)</a:t>
            </a:r>
          </a:p>
          <a:p>
            <a:pPr marL="918900" lvl="1" indent="-342900">
              <a:buFont typeface="Arial" panose="020B0604020202020204" pitchFamily="34" charset="0"/>
              <a:buChar char="•"/>
            </a:pPr>
            <a:r>
              <a:rPr lang="nl-NL"/>
              <a:t>Houdbaarheid</a:t>
            </a:r>
          </a:p>
        </p:txBody>
      </p:sp>
    </p:spTree>
    <p:extLst>
      <p:ext uri="{BB962C8B-B14F-4D97-AF65-F5344CB8AC3E}">
        <p14:creationId xmlns:p14="http://schemas.microsoft.com/office/powerpoint/2010/main" val="17412046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C70971-E3D1-A417-AD24-CD01EE75C4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4A954F3A-3D26-3DE6-168D-0D7DDFBD8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027" y="1096484"/>
            <a:ext cx="8359946" cy="856145"/>
          </a:xfrm>
        </p:spPr>
        <p:txBody>
          <a:bodyPr/>
          <a:lstStyle/>
          <a:p>
            <a:r>
              <a:rPr lang="nl-NL"/>
              <a:t>6.2 Indicaties handen ontsmetten</a:t>
            </a:r>
            <a:endParaRPr lang="nl-BE"/>
          </a:p>
        </p:txBody>
      </p:sp>
      <p:sp>
        <p:nvSpPr>
          <p:cNvPr id="7" name="Tijdelijke aanduiding voor inhoud 1">
            <a:extLst>
              <a:ext uri="{FF2B5EF4-FFF2-40B4-BE49-F238E27FC236}">
                <a16:creationId xmlns:a16="http://schemas.microsoft.com/office/drawing/2014/main" id="{A409D9A8-18BA-C216-DE92-5B255A51F6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2130" y="2160001"/>
            <a:ext cx="8134820" cy="415406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/>
              <a:t>Vóór en na zorgcontact met een bewoner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/>
              <a:t>Na contact met de directe omgeving van de bewoner</a:t>
            </a:r>
          </a:p>
          <a:p>
            <a:pPr>
              <a:buNone/>
            </a:pPr>
            <a:endParaRPr lang="nl-NL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/>
              <a:t>Vóór een zuivere of invasieve handeling</a:t>
            </a:r>
          </a:p>
          <a:p>
            <a:pPr>
              <a:buNone/>
            </a:pPr>
            <a:endParaRPr lang="nl-NL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/>
              <a:t>Na het uittrekken van je handschoenen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/>
          </a:p>
          <a:p>
            <a:pPr>
              <a:buNone/>
            </a:pPr>
            <a:endParaRPr lang="nl-NL"/>
          </a:p>
        </p:txBody>
      </p:sp>
      <p:pic>
        <p:nvPicPr>
          <p:cNvPr id="1026" name="Picture 2" descr="Sticker handalcoholflacon (6x6cm)">
            <a:extLst>
              <a:ext uri="{FF2B5EF4-FFF2-40B4-BE49-F238E27FC236}">
                <a16:creationId xmlns:a16="http://schemas.microsoft.com/office/drawing/2014/main" id="{D91F2CCD-3370-CD88-37F8-2D5E85DDF6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"/>
          <a:stretch/>
        </p:blipFill>
        <p:spPr bwMode="auto">
          <a:xfrm>
            <a:off x="6372808" y="4109415"/>
            <a:ext cx="2244142" cy="2272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477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9AB258-3A4B-0974-56DE-806929150D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C65CC803-6827-ECD5-D907-D1F8624D5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027" y="1096484"/>
            <a:ext cx="8359946" cy="856145"/>
          </a:xfrm>
        </p:spPr>
        <p:txBody>
          <a:bodyPr/>
          <a:lstStyle/>
          <a:p>
            <a:r>
              <a:rPr lang="nl-NL" sz="2800"/>
              <a:t>Vóór en na zorgcontact met een bewoner</a:t>
            </a:r>
            <a:endParaRPr lang="nl-BE" sz="2800"/>
          </a:p>
        </p:txBody>
      </p:sp>
      <p:sp>
        <p:nvSpPr>
          <p:cNvPr id="7" name="Tijdelijke aanduiding voor inhoud 1">
            <a:extLst>
              <a:ext uri="{FF2B5EF4-FFF2-40B4-BE49-F238E27FC236}">
                <a16:creationId xmlns:a16="http://schemas.microsoft.com/office/drawing/2014/main" id="{9C4A4F67-2E94-0D3C-FA0D-AD3C3F5BD1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2130" y="2160001"/>
            <a:ext cx="8134820" cy="415406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b="1"/>
              <a:t>Zorgcontact</a:t>
            </a:r>
            <a:r>
              <a:rPr lang="nl-NL"/>
              <a:t> -&gt; direct contact in het kader van verzorging of ondersteuning </a:t>
            </a:r>
          </a:p>
          <a:p>
            <a:pPr>
              <a:buNone/>
            </a:pPr>
            <a:endParaRPr lang="nl-NL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/>
              <a:t>Voorkomen van overdracht tussen zorgverleners en bewoners tijdens bv. hulp bij het wassen van de bewoner, … </a:t>
            </a:r>
          </a:p>
        </p:txBody>
      </p:sp>
      <p:pic>
        <p:nvPicPr>
          <p:cNvPr id="6" name="Afbeelding 5" descr="Afbeelding met Graphics, tekenfilm&#10;&#10;Door AI gegenereerde inhoud is mogelijk onjuist.">
            <a:extLst>
              <a:ext uri="{FF2B5EF4-FFF2-40B4-BE49-F238E27FC236}">
                <a16:creationId xmlns:a16="http://schemas.microsoft.com/office/drawing/2014/main" id="{DB922D63-6C57-797A-61F0-ADCA113173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204" y="4687042"/>
            <a:ext cx="7142672" cy="177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5651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C9A3B8-46F8-AD54-1984-FB63B3AB5D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1644" y="756848"/>
            <a:ext cx="4106489" cy="1239904"/>
          </a:xfrm>
        </p:spPr>
        <p:txBody>
          <a:bodyPr/>
          <a:lstStyle/>
          <a:p>
            <a:r>
              <a:rPr lang="nl-NL"/>
              <a:t>1. Inleiding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1921B85-CBBD-F099-3DF2-0AD07EDBE1C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1644" y="2343150"/>
            <a:ext cx="3763034" cy="3824809"/>
          </a:xfrm>
        </p:spPr>
        <p:txBody>
          <a:bodyPr/>
          <a:lstStyle/>
          <a:p>
            <a:pPr algn="ctr"/>
            <a:endParaRPr lang="nl-NL" sz="3200"/>
          </a:p>
          <a:p>
            <a:r>
              <a:rPr lang="nl-NL" sz="3200"/>
              <a:t>Handhygiëne </a:t>
            </a:r>
          </a:p>
          <a:p>
            <a:endParaRPr lang="nl-NL" sz="3200"/>
          </a:p>
          <a:p>
            <a:r>
              <a:rPr lang="nl-NL" sz="3200" b="1"/>
              <a:t>=</a:t>
            </a:r>
          </a:p>
          <a:p>
            <a:endParaRPr lang="nl-NL" sz="3200"/>
          </a:p>
          <a:p>
            <a:r>
              <a:rPr lang="nl-NL" sz="3200"/>
              <a:t>meest effectieve maatregel om de verspreiding van infecties te voorkomen.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782FF81-9C87-0633-F64F-29432A3FE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8169" y="2793162"/>
            <a:ext cx="2888631" cy="3960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876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4C7B17-B44E-CC0C-02A4-9CA0A23354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522C855-E17F-3DBB-758E-4A86A93D4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027" y="1096484"/>
            <a:ext cx="8359946" cy="856145"/>
          </a:xfrm>
        </p:spPr>
        <p:txBody>
          <a:bodyPr/>
          <a:lstStyle/>
          <a:p>
            <a:r>
              <a:rPr lang="nl-NL" sz="2800"/>
              <a:t>Na contact met de directe omgeving van de bewoner</a:t>
            </a:r>
            <a:endParaRPr lang="nl-BE" sz="2800"/>
          </a:p>
        </p:txBody>
      </p:sp>
      <p:sp>
        <p:nvSpPr>
          <p:cNvPr id="7" name="Tijdelijke aanduiding voor inhoud 1">
            <a:extLst>
              <a:ext uri="{FF2B5EF4-FFF2-40B4-BE49-F238E27FC236}">
                <a16:creationId xmlns:a16="http://schemas.microsoft.com/office/drawing/2014/main" id="{FEB50C30-9E5C-64AF-3EF6-D9F7B8DC84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2130" y="2160001"/>
            <a:ext cx="8134820" cy="415406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/>
              <a:t>Oppervlakken en voorwerpen in de omgeving van de bewoner kunnen besmet zijn.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/>
              <a:t>Na bv. het vervangen van bedlinnen ontsmet je je handen.</a:t>
            </a:r>
          </a:p>
        </p:txBody>
      </p:sp>
      <p:pic>
        <p:nvPicPr>
          <p:cNvPr id="6" name="Afbeelding 5" descr="Afbeelding met Graphics, schermopname, tekenfilm, ontwerp&#10;&#10;Door AI gegenereerde inhoud is mogelijk onjuist.">
            <a:extLst>
              <a:ext uri="{FF2B5EF4-FFF2-40B4-BE49-F238E27FC236}">
                <a16:creationId xmlns:a16="http://schemas.microsoft.com/office/drawing/2014/main" id="{24A7D42E-CDF3-7F12-6CA2-C6A822932C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396" y="4237035"/>
            <a:ext cx="4796287" cy="1933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9512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646B11-8B43-7017-5873-0FFD24BC61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44B56750-28B7-7E5A-118B-03CB1C2EE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027" y="1096484"/>
            <a:ext cx="8359946" cy="856145"/>
          </a:xfrm>
        </p:spPr>
        <p:txBody>
          <a:bodyPr/>
          <a:lstStyle/>
          <a:p>
            <a:r>
              <a:rPr lang="nl-NL" sz="2800"/>
              <a:t>Vóór een zuivere of invasieve handeling</a:t>
            </a:r>
            <a:endParaRPr lang="nl-BE" sz="2800"/>
          </a:p>
        </p:txBody>
      </p:sp>
      <p:sp>
        <p:nvSpPr>
          <p:cNvPr id="7" name="Tijdelijke aanduiding voor inhoud 1">
            <a:extLst>
              <a:ext uri="{FF2B5EF4-FFF2-40B4-BE49-F238E27FC236}">
                <a16:creationId xmlns:a16="http://schemas.microsoft.com/office/drawing/2014/main" id="{E822484C-EADE-99E8-C90C-03C7901F4D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2130" y="1952629"/>
            <a:ext cx="8134820" cy="436144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/>
              <a:t>Een zuivere handeling</a:t>
            </a:r>
          </a:p>
          <a:p>
            <a:pPr marL="918900" lvl="1" indent="-342900">
              <a:buFont typeface="Arial" panose="020B0604020202020204" pitchFamily="34" charset="0"/>
              <a:buChar char="•"/>
            </a:pPr>
            <a:r>
              <a:rPr lang="nl-NL"/>
              <a:t>voorkomen dat micro-organismen op een schone plaats terechtkomen</a:t>
            </a:r>
          </a:p>
          <a:p>
            <a:pPr marL="1206900" lvl="2" indent="-342900">
              <a:buFont typeface="Arial" panose="020B0604020202020204" pitchFamily="34" charset="0"/>
              <a:buChar char="•"/>
            </a:pPr>
            <a:r>
              <a:rPr lang="nl-NL"/>
              <a:t>Bv. oogdruppels toedienen</a:t>
            </a:r>
            <a:br>
              <a:rPr lang="nl-NL"/>
            </a:br>
            <a:endParaRPr lang="nl-NL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/>
              <a:t>Een invasieve handeling </a:t>
            </a:r>
          </a:p>
          <a:p>
            <a:pPr marL="918900" lvl="1" indent="-342900">
              <a:buFont typeface="Arial" panose="020B0604020202020204" pitchFamily="34" charset="0"/>
              <a:buChar char="•"/>
            </a:pPr>
            <a:r>
              <a:rPr lang="nl-NL"/>
              <a:t>doorbreken van natuurlijke barrière van het lichaam</a:t>
            </a:r>
          </a:p>
          <a:p>
            <a:pPr marL="1206900" lvl="2" indent="-342900">
              <a:buFont typeface="Arial" panose="020B0604020202020204" pitchFamily="34" charset="0"/>
              <a:buChar char="•"/>
            </a:pPr>
            <a:r>
              <a:rPr lang="nl-NL"/>
              <a:t>Bv. een katheter plaatsen, een inspuiting geven</a:t>
            </a:r>
          </a:p>
        </p:txBody>
      </p:sp>
      <p:pic>
        <p:nvPicPr>
          <p:cNvPr id="6" name="Afbeelding 5" descr="Afbeelding met Graphics, logo, grafische vormgeving, symbool&#10;&#10;Door AI gegenereerde inhoud is mogelijk onjuist.">
            <a:extLst>
              <a:ext uri="{FF2B5EF4-FFF2-40B4-BE49-F238E27FC236}">
                <a16:creationId xmlns:a16="http://schemas.microsoft.com/office/drawing/2014/main" id="{35241AF8-0603-EA16-24C1-2C4BF4D988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840" y="4710553"/>
            <a:ext cx="4032530" cy="160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4932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6C174F-0CAC-384A-A60C-BD94E5C1F7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2950A32C-D04C-2ED6-345D-F18DCD822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027" y="1096484"/>
            <a:ext cx="8359946" cy="856145"/>
          </a:xfrm>
        </p:spPr>
        <p:txBody>
          <a:bodyPr/>
          <a:lstStyle/>
          <a:p>
            <a:r>
              <a:rPr lang="nl-NL" sz="2800"/>
              <a:t>Na het uittrekken van je handschoenen</a:t>
            </a:r>
            <a:endParaRPr lang="nl-BE" sz="2800"/>
          </a:p>
        </p:txBody>
      </p:sp>
      <p:sp>
        <p:nvSpPr>
          <p:cNvPr id="7" name="Tijdelijke aanduiding voor inhoud 1">
            <a:extLst>
              <a:ext uri="{FF2B5EF4-FFF2-40B4-BE49-F238E27FC236}">
                <a16:creationId xmlns:a16="http://schemas.microsoft.com/office/drawing/2014/main" id="{549FDB75-7026-C0F3-8CDD-14C106371B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2130" y="2160001"/>
            <a:ext cx="8134820" cy="415406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/>
              <a:t>Warm en vochtig milieu onder de handschoenen </a:t>
            </a:r>
            <a:r>
              <a:rPr lang="nl-NL"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nl-NL"/>
              <a:t> toename micro-organismen op de huid</a:t>
            </a:r>
            <a:br>
              <a:rPr lang="nl-NL">
                <a:highlight>
                  <a:srgbClr val="FFFF00"/>
                </a:highlight>
              </a:rPr>
            </a:br>
            <a:endParaRPr lang="nl-NL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/>
              <a:t>Bij eventueel contact met buitenkant ontsmetten we om micro-organismen te doden</a:t>
            </a:r>
          </a:p>
        </p:txBody>
      </p:sp>
      <p:pic>
        <p:nvPicPr>
          <p:cNvPr id="6" name="Afbeelding 5" descr="Afbeelding met Graphics, logo, symbool, clipart&#10;&#10;Door AI gegenereerde inhoud is mogelijk onjuist.">
            <a:extLst>
              <a:ext uri="{FF2B5EF4-FFF2-40B4-BE49-F238E27FC236}">
                <a16:creationId xmlns:a16="http://schemas.microsoft.com/office/drawing/2014/main" id="{436A12B3-B544-522D-05B5-352BF4A2FE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087" y="4141397"/>
            <a:ext cx="5037826" cy="2028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2565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0ABFD1-2B45-3DA8-C337-EED1FB7E14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625C0AD9-6882-6114-19DA-EBAE00B87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027" y="1096484"/>
            <a:ext cx="8359946" cy="856145"/>
          </a:xfrm>
        </p:spPr>
        <p:txBody>
          <a:bodyPr/>
          <a:lstStyle/>
          <a:p>
            <a:r>
              <a:rPr lang="nl-NL" sz="2800"/>
              <a:t>6.3 Techniek handen ontsmetten</a:t>
            </a:r>
            <a:endParaRPr lang="nl-BE" sz="2800"/>
          </a:p>
        </p:txBody>
      </p:sp>
      <p:sp>
        <p:nvSpPr>
          <p:cNvPr id="7" name="Tijdelijke aanduiding voor inhoud 1">
            <a:extLst>
              <a:ext uri="{FF2B5EF4-FFF2-40B4-BE49-F238E27FC236}">
                <a16:creationId xmlns:a16="http://schemas.microsoft.com/office/drawing/2014/main" id="{17BD8605-7724-C64C-8176-B8FE35D8EE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2027" y="1883492"/>
            <a:ext cx="5021523" cy="4831940"/>
          </a:xfrm>
        </p:spPr>
        <p:txBody>
          <a:bodyPr vert="horz" lIns="0" tIns="0" rIns="0" bIns="0" rtlCol="0" anchor="t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>
                <a:latin typeface="FlandersArtSans-Regular"/>
              </a:rPr>
              <a:t>20-30 seconden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b="1">
                <a:latin typeface="FlandersArtSans-Regular"/>
              </a:rPr>
              <a:t>Voldoende handalcohol en wrijven tot je handen droog zijn.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b="1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>
                <a:latin typeface="FlandersArtSans-Regular"/>
              </a:rPr>
              <a:t>Instructiefilmpje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>
              <a:latin typeface="FlandersArtSans-Regular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>
              <a:latin typeface="FlandersArtSans-Regular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>
              <a:latin typeface="FlandersArtSans-Regular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>
              <a:latin typeface="FlandersArtSans-Regular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>
              <a:latin typeface="FlandersArtSans-Regular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>
              <a:latin typeface="FlandersArtSans-Regular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>
                <a:latin typeface="FlandersArtSans-Regular"/>
              </a:rPr>
              <a:t>Praktische oefening – zie </a:t>
            </a:r>
            <a:r>
              <a:rPr lang="nl-NL" err="1">
                <a:latin typeface="FlandersArtSans-Regular"/>
              </a:rPr>
              <a:t>Toolbox</a:t>
            </a:r>
            <a:r>
              <a:rPr lang="nl-NL">
                <a:latin typeface="FlandersArtSans-Regular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>
              <a:highlight>
                <a:srgbClr val="FFFF00"/>
              </a:highlight>
              <a:latin typeface="FlandersArtSans-Regular"/>
            </a:endParaRPr>
          </a:p>
          <a:p>
            <a:pPr indent="0">
              <a:buNone/>
            </a:pPr>
            <a:endParaRPr lang="nl-NL">
              <a:solidFill>
                <a:srgbClr val="373636"/>
              </a:solidFill>
            </a:endParaRPr>
          </a:p>
          <a:p>
            <a:pPr>
              <a:buNone/>
            </a:pPr>
            <a:endParaRPr lang="nl-NL"/>
          </a:p>
        </p:txBody>
      </p:sp>
      <p:pic>
        <p:nvPicPr>
          <p:cNvPr id="2" name="Afbeelding 1" descr="Afbeelding met tekst, tekenfilm, konijn, poster&#10;&#10;Automatisch gegenereerde beschrijving">
            <a:extLst>
              <a:ext uri="{FF2B5EF4-FFF2-40B4-BE49-F238E27FC236}">
                <a16:creationId xmlns:a16="http://schemas.microsoft.com/office/drawing/2014/main" id="{2A3A1A74-9114-EB7B-6067-38A7E22E9F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6816" y="1883493"/>
            <a:ext cx="2526665" cy="359981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4" name="Onlinemedia 3" title="Handen ontsmetten met handalcohol - Campagne handhygiëne woonzorgcentra">
            <a:hlinkClick r:id="" action="ppaction://media"/>
            <a:extLst>
              <a:ext uri="{FF2B5EF4-FFF2-40B4-BE49-F238E27FC236}">
                <a16:creationId xmlns:a16="http://schemas.microsoft.com/office/drawing/2014/main" id="{C3F7BE54-C522-7E9E-EEC7-D986476DB55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686711" y="3875764"/>
            <a:ext cx="3169990" cy="1787617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8291C6B8-BB6A-ACCB-6747-82B4070D98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4820" y="5850006"/>
            <a:ext cx="511696" cy="51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2619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B0083C-51F3-F48E-E08B-F507D67AC3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F3161744-77ED-9B4A-2880-A91E423523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1644" y="756847"/>
            <a:ext cx="4106489" cy="1620593"/>
          </a:xfrm>
        </p:spPr>
        <p:txBody>
          <a:bodyPr anchor="b">
            <a:normAutofit/>
          </a:bodyPr>
          <a:lstStyle/>
          <a:p>
            <a:r>
              <a:rPr lang="nl-NL"/>
              <a:t>7. Handschoenen</a:t>
            </a:r>
            <a:endParaRPr lang="nl-BE"/>
          </a:p>
        </p:txBody>
      </p:sp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7EF03C1C-16AD-CBBA-AACC-FA4B5C8F6A8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1644" y="2643448"/>
            <a:ext cx="4295798" cy="3162129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nl-NL" b="1"/>
              <a:t>Do’s </a:t>
            </a:r>
            <a:r>
              <a:rPr lang="nl-NL" b="1" err="1"/>
              <a:t>and</a:t>
            </a:r>
            <a:r>
              <a:rPr lang="nl-NL" b="1"/>
              <a:t> </a:t>
            </a:r>
            <a:r>
              <a:rPr lang="nl-NL" b="1" err="1"/>
              <a:t>dont’s</a:t>
            </a:r>
            <a:r>
              <a:rPr lang="nl-NL" b="1"/>
              <a:t> bij het gebruik van handschoenen</a:t>
            </a:r>
          </a:p>
          <a:p>
            <a:pPr marL="457200" indent="-457200">
              <a:buAutoNum type="arabicPeriod"/>
            </a:pPr>
            <a:r>
              <a:rPr lang="nl-NL" b="1"/>
              <a:t>Wanneer handschoenen aantrekken? </a:t>
            </a:r>
          </a:p>
          <a:p>
            <a:pPr marL="457200" indent="-457200">
              <a:buAutoNum type="arabicPeriod"/>
            </a:pPr>
            <a:r>
              <a:rPr lang="nl-NL" sz="2100" b="1"/>
              <a:t>Wanneer handschoenen uittrekken? </a:t>
            </a:r>
          </a:p>
          <a:p>
            <a:pPr marL="457200" indent="-457200">
              <a:buAutoNum type="arabicPeriod"/>
            </a:pPr>
            <a:r>
              <a:rPr lang="nl-NL" b="1"/>
              <a:t>Hoe correct uittrekken? </a:t>
            </a:r>
            <a:endParaRPr lang="nl-BE" sz="2100" b="1"/>
          </a:p>
          <a:p>
            <a:pPr marL="0" lvl="1" indent="0">
              <a:buSzPct val="90000"/>
              <a:buNone/>
            </a:pPr>
            <a:endParaRPr lang="nl-BE" sz="2100" b="1"/>
          </a:p>
          <a:p>
            <a:pPr marL="288000" lvl="1" indent="0">
              <a:buNone/>
            </a:pPr>
            <a:endParaRPr lang="nl-BE" sz="2100" b="1"/>
          </a:p>
          <a:p>
            <a:pPr marL="288000" lvl="1" indent="0">
              <a:buNone/>
            </a:pPr>
            <a:endParaRPr lang="nl-BE" sz="2100" b="1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6543C71B-F638-FF74-B931-EFEBA0F448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73" y="2209488"/>
            <a:ext cx="3161818" cy="447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8042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262A31-FA53-55B6-2307-DF7B371E6E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63927421-625F-36E5-83EE-4F01E0B33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027" y="1096484"/>
            <a:ext cx="8359946" cy="856145"/>
          </a:xfrm>
        </p:spPr>
        <p:txBody>
          <a:bodyPr/>
          <a:lstStyle/>
          <a:p>
            <a:r>
              <a:rPr lang="nl-NL"/>
              <a:t>7. Handschoenen</a:t>
            </a:r>
            <a:endParaRPr lang="nl-BE"/>
          </a:p>
        </p:txBody>
      </p:sp>
      <p:sp>
        <p:nvSpPr>
          <p:cNvPr id="7" name="Tijdelijke aanduiding voor inhoud 1">
            <a:extLst>
              <a:ext uri="{FF2B5EF4-FFF2-40B4-BE49-F238E27FC236}">
                <a16:creationId xmlns:a16="http://schemas.microsoft.com/office/drawing/2014/main" id="{27B024B1-3D37-2AE5-0507-80C1665F54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2130" y="2160001"/>
            <a:ext cx="8134820" cy="415406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/>
              <a:t>Dubbele functie: </a:t>
            </a:r>
          </a:p>
          <a:p>
            <a:pPr marL="918900" lvl="1" indent="-342900">
              <a:buFont typeface="Arial" panose="020B0604020202020204" pitchFamily="34" charset="0"/>
              <a:buChar char="•"/>
            </a:pPr>
            <a:r>
              <a:rPr lang="nl-NL"/>
              <a:t>Bescherming van de zorgverlener </a:t>
            </a:r>
          </a:p>
          <a:p>
            <a:pPr marL="918900" lvl="1" indent="-342900">
              <a:buFont typeface="Arial" panose="020B0604020202020204" pitchFamily="34" charset="0"/>
              <a:buChar char="•"/>
            </a:pPr>
            <a:r>
              <a:rPr lang="nl-NL"/>
              <a:t>Bescherming van de bewoner </a:t>
            </a:r>
          </a:p>
          <a:p>
            <a:pPr lvl="1" indent="0">
              <a:buNone/>
            </a:pPr>
            <a:endParaRPr lang="nl-NL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/>
              <a:t>Let op! Bij onjuist gebruik geven handschoenen een </a:t>
            </a:r>
            <a:r>
              <a:rPr lang="nl-NL" b="1"/>
              <a:t>vals gevoel van veiligheid </a:t>
            </a:r>
            <a:r>
              <a:rPr lang="nl-NL"/>
              <a:t>en kunnen een gevaar zijn.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/>
          </a:p>
          <a:p>
            <a:pPr>
              <a:buNone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365894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BA19D6-980D-6C8F-11B1-426846977E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8518CE9A-BB73-70D2-3658-270105E50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027" y="1096484"/>
            <a:ext cx="8359946" cy="856145"/>
          </a:xfrm>
        </p:spPr>
        <p:txBody>
          <a:bodyPr/>
          <a:lstStyle/>
          <a:p>
            <a:r>
              <a:rPr lang="nl-NL"/>
              <a:t>7.1</a:t>
            </a:r>
            <a:r>
              <a:rPr lang="nl-NL" i="1"/>
              <a:t> Do’s-</a:t>
            </a:r>
            <a:r>
              <a:rPr lang="nl-NL" i="1" err="1"/>
              <a:t>and</a:t>
            </a:r>
            <a:r>
              <a:rPr lang="nl-NL" i="1"/>
              <a:t>-</a:t>
            </a:r>
            <a:r>
              <a:rPr lang="nl-NL" i="1" err="1"/>
              <a:t>dont’s</a:t>
            </a:r>
            <a:r>
              <a:rPr lang="nl-NL"/>
              <a:t> bij het gebruik van handschoenen</a:t>
            </a:r>
            <a:endParaRPr lang="nl-BE"/>
          </a:p>
        </p:txBody>
      </p:sp>
      <p:sp>
        <p:nvSpPr>
          <p:cNvPr id="7" name="Tijdelijke aanduiding voor inhoud 1">
            <a:extLst>
              <a:ext uri="{FF2B5EF4-FFF2-40B4-BE49-F238E27FC236}">
                <a16:creationId xmlns:a16="http://schemas.microsoft.com/office/drawing/2014/main" id="{7D8CF4AD-A675-1878-E93B-6B0D8AD8A6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2130" y="2160001"/>
            <a:ext cx="8134820" cy="415406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nl-NL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/>
          </a:p>
          <a:p>
            <a:pPr>
              <a:buNone/>
            </a:pPr>
            <a:endParaRPr lang="nl-NL"/>
          </a:p>
        </p:txBody>
      </p:sp>
      <p:graphicFrame>
        <p:nvGraphicFramePr>
          <p:cNvPr id="2" name="Tabel 1">
            <a:extLst>
              <a:ext uri="{FF2B5EF4-FFF2-40B4-BE49-F238E27FC236}">
                <a16:creationId xmlns:a16="http://schemas.microsoft.com/office/drawing/2014/main" id="{E4E3143C-364C-F211-57D2-BAFA034D24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9533789"/>
              </p:ext>
            </p:extLst>
          </p:nvPr>
        </p:nvGraphicFramePr>
        <p:xfrm>
          <a:off x="620153" y="2160001"/>
          <a:ext cx="5564987" cy="38600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8567">
                  <a:extLst>
                    <a:ext uri="{9D8B030D-6E8A-4147-A177-3AD203B41FA5}">
                      <a16:colId xmlns:a16="http://schemas.microsoft.com/office/drawing/2014/main" val="150141213"/>
                    </a:ext>
                  </a:extLst>
                </a:gridCol>
                <a:gridCol w="2776420">
                  <a:extLst>
                    <a:ext uri="{9D8B030D-6E8A-4147-A177-3AD203B41FA5}">
                      <a16:colId xmlns:a16="http://schemas.microsoft.com/office/drawing/2014/main" val="3036935772"/>
                    </a:ext>
                  </a:extLst>
                </a:gridCol>
              </a:tblGrid>
              <a:tr h="385361">
                <a:tc>
                  <a:txBody>
                    <a:bodyPr/>
                    <a:lstStyle/>
                    <a:p>
                      <a:r>
                        <a:rPr lang="nl-NL" i="1"/>
                        <a:t>Do’s </a:t>
                      </a:r>
                      <a:endParaRPr lang="nl-BE" i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i="1" err="1"/>
                        <a:t>Dont’s</a:t>
                      </a:r>
                      <a:endParaRPr lang="nl-BE" i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2354516"/>
                  </a:ext>
                </a:extLst>
              </a:tr>
              <a:tr h="464054">
                <a:tc>
                  <a:txBody>
                    <a:bodyPr/>
                    <a:lstStyle/>
                    <a:p>
                      <a:r>
                        <a:rPr lang="nl-NL"/>
                        <a:t>Draag altijd de correcte maat</a:t>
                      </a:r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/>
                        <a:t>Ontsmet je handschoenen niet</a:t>
                      </a:r>
                      <a:endParaRPr lang="nl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6701574"/>
                  </a:ext>
                </a:extLst>
              </a:tr>
              <a:tr h="385361">
                <a:tc>
                  <a:txBody>
                    <a:bodyPr/>
                    <a:lstStyle/>
                    <a:p>
                      <a:r>
                        <a:rPr lang="nl-NL"/>
                        <a:t>Zorg dat je handen droog zijn voor het aantrekken</a:t>
                      </a:r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/>
                        <a:t>Draag geen twee paar over elkaar</a:t>
                      </a:r>
                      <a:endParaRPr lang="nl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6727867"/>
                  </a:ext>
                </a:extLst>
              </a:tr>
              <a:tr h="385361">
                <a:tc>
                  <a:txBody>
                    <a:bodyPr/>
                    <a:lstStyle/>
                    <a:p>
                      <a:r>
                        <a:rPr lang="nl-NL"/>
                        <a:t>Trek ze uit na je handeling/actie </a:t>
                      </a:r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/>
                        <a:t>Vermijd overmatig gebruik</a:t>
                      </a:r>
                      <a:endParaRPr lang="nl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7502758"/>
                  </a:ext>
                </a:extLst>
              </a:tr>
              <a:tr h="385361">
                <a:tc>
                  <a:txBody>
                    <a:bodyPr/>
                    <a:lstStyle/>
                    <a:p>
                      <a:r>
                        <a:rPr lang="nl-NL"/>
                        <a:t>Wissel ze tussen de bewoners </a:t>
                      </a:r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/>
                        <a:t>Vermijd contact met je gezicht/kledij </a:t>
                      </a:r>
                      <a:endParaRPr lang="nl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8557232"/>
                  </a:ext>
                </a:extLst>
              </a:tr>
              <a:tr h="385361">
                <a:tc>
                  <a:txBody>
                    <a:bodyPr/>
                    <a:lstStyle/>
                    <a:p>
                      <a:r>
                        <a:rPr lang="nl-NL"/>
                        <a:t>Gebruik enkel handschoenen wanneer nodig</a:t>
                      </a:r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1277186"/>
                  </a:ext>
                </a:extLst>
              </a:tr>
            </a:tbl>
          </a:graphicData>
        </a:graphic>
      </p:graphicFrame>
      <p:pic>
        <p:nvPicPr>
          <p:cNvPr id="4" name="Afbeelding 3" descr="Afbeelding met tekst, schermopname, Website, ontwerp&#10;&#10;Automatisch gegenereerde beschrijving">
            <a:extLst>
              <a:ext uri="{FF2B5EF4-FFF2-40B4-BE49-F238E27FC236}">
                <a16:creationId xmlns:a16="http://schemas.microsoft.com/office/drawing/2014/main" id="{090F9A07-F858-37DD-45F1-D12DDFF182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1023" y="2160001"/>
            <a:ext cx="2520950" cy="359981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845912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09E224-A222-7365-2089-1C08BC2C42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CDF21A9B-34CC-66BF-1DB8-58AEF9213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027" y="1096484"/>
            <a:ext cx="8359946" cy="856145"/>
          </a:xfrm>
        </p:spPr>
        <p:txBody>
          <a:bodyPr/>
          <a:lstStyle/>
          <a:p>
            <a:r>
              <a:rPr lang="nl-NL"/>
              <a:t>7.2 Handschoenen aantrekken</a:t>
            </a:r>
            <a:endParaRPr lang="nl-BE"/>
          </a:p>
        </p:txBody>
      </p:sp>
      <p:sp>
        <p:nvSpPr>
          <p:cNvPr id="7" name="Tijdelijke aanduiding voor inhoud 1">
            <a:extLst>
              <a:ext uri="{FF2B5EF4-FFF2-40B4-BE49-F238E27FC236}">
                <a16:creationId xmlns:a16="http://schemas.microsoft.com/office/drawing/2014/main" id="{A6F40718-A904-1683-829B-1067C95821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2130" y="2160001"/>
            <a:ext cx="8134820" cy="415406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/>
              <a:t>Bij kans op contact met lichaamsvochten, bloed of slijmvliezen</a:t>
            </a:r>
          </a:p>
          <a:p>
            <a:pPr>
              <a:buNone/>
            </a:pPr>
            <a:endParaRPr lang="nl-NL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/>
              <a:t>Bij kans op contact met voorwerpen bevuild met lichaamsvochten, bloed of slijmvliezen</a:t>
            </a:r>
          </a:p>
          <a:p>
            <a:pPr marL="918900" lvl="1" indent="-342900">
              <a:buFont typeface="Arial" panose="020B0604020202020204" pitchFamily="34" charset="0"/>
              <a:buChar char="•"/>
            </a:pPr>
            <a:endParaRPr lang="nl-NL"/>
          </a:p>
          <a:p>
            <a:pPr>
              <a:buNone/>
            </a:pPr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FCA538E-F8B4-9761-C27A-8CF248FE81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6663" y="3544135"/>
            <a:ext cx="2540575" cy="276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658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1BC853-4245-7FF5-1588-F9EFD0FB06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25234FA0-CB62-89AE-B3E2-3B0A577A4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027" y="1096484"/>
            <a:ext cx="8359946" cy="856145"/>
          </a:xfrm>
        </p:spPr>
        <p:txBody>
          <a:bodyPr/>
          <a:lstStyle/>
          <a:p>
            <a:r>
              <a:rPr lang="nl-NL" sz="2800" b="1"/>
              <a:t>Bij kans op contact met lichaamsvochten, bloed of slijmvliezen</a:t>
            </a:r>
            <a:br>
              <a:rPr lang="nl-NL" b="1"/>
            </a:br>
            <a:endParaRPr lang="nl-BE"/>
          </a:p>
        </p:txBody>
      </p:sp>
      <p:sp>
        <p:nvSpPr>
          <p:cNvPr id="7" name="Tijdelijke aanduiding voor inhoud 1">
            <a:extLst>
              <a:ext uri="{FF2B5EF4-FFF2-40B4-BE49-F238E27FC236}">
                <a16:creationId xmlns:a16="http://schemas.microsoft.com/office/drawing/2014/main" id="{0F740600-E487-D141-C909-978458BC10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2130" y="2160001"/>
            <a:ext cx="8134820" cy="415406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/>
              <a:t>Lichaamsvochten, bloed en slijmvliezen kunnen micro-organismen bevatten die infecties kunnen veroorzaken</a:t>
            </a:r>
          </a:p>
          <a:p>
            <a:pPr marL="918900" lvl="1" indent="-342900">
              <a:buFont typeface="Arial" panose="020B0604020202020204" pitchFamily="34" charset="0"/>
              <a:buChar char="•"/>
            </a:pPr>
            <a:r>
              <a:rPr lang="nl-NL" b="1"/>
              <a:t>Voorbeelden</a:t>
            </a:r>
          </a:p>
          <a:p>
            <a:pPr marL="1206900" lvl="2" indent="-342900">
              <a:buFont typeface="Arial" panose="020B0604020202020204" pitchFamily="34" charset="0"/>
              <a:buChar char="•"/>
            </a:pPr>
            <a:r>
              <a:rPr lang="nl-NL" b="1"/>
              <a:t>Intiem toilet</a:t>
            </a:r>
          </a:p>
          <a:p>
            <a:pPr marL="1206900" lvl="2" indent="-342900">
              <a:buFont typeface="Arial" panose="020B0604020202020204" pitchFamily="34" charset="0"/>
              <a:buChar char="•"/>
            </a:pPr>
            <a:r>
              <a:rPr lang="nl-NL" b="1"/>
              <a:t>Mondzorg</a:t>
            </a:r>
          </a:p>
          <a:p>
            <a:pPr marL="1206900" lvl="2" indent="-342900">
              <a:buFont typeface="Arial" panose="020B0604020202020204" pitchFamily="34" charset="0"/>
              <a:buChar char="•"/>
            </a:pPr>
            <a:r>
              <a:rPr lang="nl-NL" b="1"/>
              <a:t>Bloedafname</a:t>
            </a:r>
          </a:p>
          <a:p>
            <a:pPr lvl="2" indent="0">
              <a:buNone/>
            </a:pPr>
            <a:endParaRPr lang="nl-NL" b="1"/>
          </a:p>
          <a:p>
            <a:pPr>
              <a:buNone/>
            </a:pPr>
            <a:endParaRPr lang="nl-NL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/>
          </a:p>
          <a:p>
            <a:pPr>
              <a:buNone/>
            </a:pPr>
            <a:endParaRPr lang="nl-NL"/>
          </a:p>
        </p:txBody>
      </p:sp>
      <p:pic>
        <p:nvPicPr>
          <p:cNvPr id="9" name="Afbeelding 8" descr="Afbeelding met Graphics, logo, clipart, creativiteit&#10;&#10;Door AI gegenereerde inhoud is mogelijk onjuist.">
            <a:extLst>
              <a:ext uri="{FF2B5EF4-FFF2-40B4-BE49-F238E27FC236}">
                <a16:creationId xmlns:a16="http://schemas.microsoft.com/office/drawing/2014/main" id="{6DB9AAC9-3F66-4691-4F32-3298C02E5D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804" y="4401329"/>
            <a:ext cx="4399472" cy="175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724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8053CA-6087-FB69-2E19-3A72E4BE42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F3F346EC-84FA-B21F-521C-09ECDF7CF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027" y="1096484"/>
            <a:ext cx="8359946" cy="856145"/>
          </a:xfrm>
        </p:spPr>
        <p:txBody>
          <a:bodyPr/>
          <a:lstStyle/>
          <a:p>
            <a:r>
              <a:rPr lang="nl-NL" sz="2800" b="1"/>
              <a:t>Bij kans op contact met voorwerpen die bevuild zijn met lichaamsvochten, bloed of slijmvliezen</a:t>
            </a:r>
            <a:br>
              <a:rPr lang="nl-NL" sz="2800" b="1"/>
            </a:br>
            <a:endParaRPr lang="nl-BE" sz="2800"/>
          </a:p>
        </p:txBody>
      </p:sp>
      <p:sp>
        <p:nvSpPr>
          <p:cNvPr id="7" name="Tijdelijke aanduiding voor inhoud 1">
            <a:extLst>
              <a:ext uri="{FF2B5EF4-FFF2-40B4-BE49-F238E27FC236}">
                <a16:creationId xmlns:a16="http://schemas.microsoft.com/office/drawing/2014/main" id="{A3762D38-4903-D4A2-8435-3D0E2DBBCA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2130" y="2160001"/>
            <a:ext cx="8134820" cy="415406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/>
              <a:t>Voorwerpen die bevuild zijn met lichaamsvochten kunnen micro-organismen bevatten</a:t>
            </a:r>
            <a:endParaRPr lang="nl-NL"/>
          </a:p>
          <a:p>
            <a:pPr marL="918900" lvl="1" indent="-342900">
              <a:buFont typeface="Arial" panose="020B0604020202020204" pitchFamily="34" charset="0"/>
              <a:buChar char="•"/>
            </a:pPr>
            <a:r>
              <a:rPr lang="nl-NL" b="1"/>
              <a:t>Voorbeelden</a:t>
            </a:r>
          </a:p>
          <a:p>
            <a:pPr marL="1206900" lvl="2" indent="-342900">
              <a:buFont typeface="Arial" panose="020B0604020202020204" pitchFamily="34" charset="0"/>
              <a:buChar char="•"/>
            </a:pPr>
            <a:r>
              <a:rPr lang="nl-NL" b="1"/>
              <a:t>Bevuild linnen</a:t>
            </a:r>
          </a:p>
          <a:p>
            <a:pPr marL="1206900" lvl="2" indent="-342900">
              <a:buFont typeface="Arial" panose="020B0604020202020204" pitchFamily="34" charset="0"/>
              <a:buChar char="•"/>
            </a:pPr>
            <a:r>
              <a:rPr lang="nl-NL" b="1"/>
              <a:t>Bedpan</a:t>
            </a:r>
          </a:p>
          <a:p>
            <a:pPr marL="1206900" lvl="2" indent="-342900">
              <a:buFont typeface="Arial" panose="020B0604020202020204" pitchFamily="34" charset="0"/>
              <a:buChar char="•"/>
            </a:pPr>
            <a:r>
              <a:rPr lang="nl-NL" b="1"/>
              <a:t>Incontinentiemateriaal</a:t>
            </a:r>
          </a:p>
          <a:p>
            <a:pPr marL="1206900" lvl="2" indent="-342900">
              <a:buFont typeface="Arial" panose="020B0604020202020204" pitchFamily="34" charset="0"/>
              <a:buChar char="•"/>
            </a:pPr>
            <a:r>
              <a:rPr lang="nl-NL" b="1"/>
              <a:t>Bevuild verband</a:t>
            </a:r>
          </a:p>
          <a:p>
            <a:pPr>
              <a:buNone/>
            </a:pPr>
            <a:endParaRPr lang="nl-NL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/>
          </a:p>
          <a:p>
            <a:pPr>
              <a:buNone/>
            </a:pPr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F379BEF7-3FE3-B911-1874-E91777D5F0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5360" y="4459149"/>
            <a:ext cx="4704080" cy="1875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973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72E52F-79F0-71F4-24F6-440652DB7B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/>
              <a:t>2. W</a:t>
            </a:r>
            <a:r>
              <a:rPr lang="nl-BE" err="1"/>
              <a:t>aarom</a:t>
            </a:r>
            <a:r>
              <a:rPr lang="nl-BE"/>
              <a:t> handhygiëne in de zorg toepassen?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683767E-5C0F-B925-612B-1295902F73E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nl-NL" b="1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b="1"/>
              <a:t>Voorkomen van infecties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BE" b="1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b="1"/>
              <a:t>Bescherming van de kwetsbare bewoners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BE" b="1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b="1"/>
              <a:t>Vermindering van antibioticaresistentie</a:t>
            </a:r>
          </a:p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429560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F31F85-207B-6403-002E-EA5A35C5B9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AA69E54B-188D-BB8A-CEB2-0DDFAD8BB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027" y="1096484"/>
            <a:ext cx="8359946" cy="856145"/>
          </a:xfrm>
        </p:spPr>
        <p:txBody>
          <a:bodyPr/>
          <a:lstStyle/>
          <a:p>
            <a:r>
              <a:rPr lang="nl-NL"/>
              <a:t>7.3 Handschoenen uittrekken</a:t>
            </a:r>
            <a:endParaRPr lang="nl-BE"/>
          </a:p>
        </p:txBody>
      </p:sp>
      <p:sp>
        <p:nvSpPr>
          <p:cNvPr id="7" name="Tijdelijke aanduiding voor inhoud 1">
            <a:extLst>
              <a:ext uri="{FF2B5EF4-FFF2-40B4-BE49-F238E27FC236}">
                <a16:creationId xmlns:a16="http://schemas.microsoft.com/office/drawing/2014/main" id="{3EBD4289-A99D-5916-F0A7-DD9AA28ECA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2130" y="2160001"/>
            <a:ext cx="8134820" cy="415406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/>
              <a:t>Na contact met lichaamsvochten, bloed of slijmvliezen</a:t>
            </a:r>
          </a:p>
          <a:p>
            <a:pPr>
              <a:buNone/>
            </a:pPr>
            <a:endParaRPr lang="nl-NL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/>
              <a:t>Na contact met voorwerpen bevuild met lichaamsvochten, bloed of slijmvliezen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/>
              <a:t>Bij overgang van een vuile naar een propere zone bij dezelfde bewoner</a:t>
            </a:r>
          </a:p>
          <a:p>
            <a:pPr marL="918900" lvl="1" indent="-342900">
              <a:buFont typeface="Arial" panose="020B0604020202020204" pitchFamily="34" charset="0"/>
              <a:buChar char="•"/>
            </a:pPr>
            <a:endParaRPr lang="nl-NL"/>
          </a:p>
          <a:p>
            <a:pPr>
              <a:buNone/>
            </a:pPr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67058B7-8450-E57E-2B84-DE03915736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5018" y="4237035"/>
            <a:ext cx="2066122" cy="225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3017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958E0B-38FA-B101-EA45-9A9F962A56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61872264-D032-9BC0-2D6C-8CCA0D362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027" y="1096484"/>
            <a:ext cx="8359946" cy="856145"/>
          </a:xfrm>
        </p:spPr>
        <p:txBody>
          <a:bodyPr/>
          <a:lstStyle/>
          <a:p>
            <a:r>
              <a:rPr lang="nl-NL" sz="2800" b="1"/>
              <a:t>Na contact met lichaamsvochten, bloed of slijmvliezen</a:t>
            </a:r>
            <a:br>
              <a:rPr lang="nl-NL" sz="2800" b="1"/>
            </a:br>
            <a:endParaRPr lang="nl-NL" sz="2800" b="1"/>
          </a:p>
        </p:txBody>
      </p:sp>
      <p:sp>
        <p:nvSpPr>
          <p:cNvPr id="7" name="Tijdelijke aanduiding voor inhoud 1">
            <a:extLst>
              <a:ext uri="{FF2B5EF4-FFF2-40B4-BE49-F238E27FC236}">
                <a16:creationId xmlns:a16="http://schemas.microsoft.com/office/drawing/2014/main" id="{FE923107-559A-4EF3-08FE-541C9E809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2130" y="2160001"/>
            <a:ext cx="8040768" cy="400788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b="1"/>
              <a:t>Voorkomen dat micro-organismen naar de bewoner of zijn omgeving worden overgedragen</a:t>
            </a:r>
          </a:p>
          <a:p>
            <a:pPr marL="918900" lvl="1" indent="-342900">
              <a:buFont typeface="Arial" panose="020B0604020202020204" pitchFamily="34" charset="0"/>
              <a:buChar char="•"/>
            </a:pPr>
            <a:r>
              <a:rPr lang="nl-NL" b="1"/>
              <a:t>Voorbeelden</a:t>
            </a:r>
          </a:p>
          <a:p>
            <a:pPr marL="1206900" lvl="2" indent="-342900">
              <a:buFont typeface="Arial" panose="020B0604020202020204" pitchFamily="34" charset="0"/>
              <a:buChar char="•"/>
            </a:pPr>
            <a:r>
              <a:rPr lang="nl-NL" b="1"/>
              <a:t>Na een intiem toilet van een bewoner, trek je je handschoenen uit en ontsmet je je handen voor je terug zorghandelingen uitvoert</a:t>
            </a:r>
            <a:endParaRPr lang="nl-NL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/>
          </a:p>
          <a:p>
            <a:pPr>
              <a:buNone/>
            </a:pPr>
            <a:endParaRPr lang="nl-NL"/>
          </a:p>
        </p:txBody>
      </p:sp>
      <p:pic>
        <p:nvPicPr>
          <p:cNvPr id="8" name="Afbeelding 7" descr="Afbeelding met Graphics, logo, symbool, clipart&#10;&#10;Door AI gegenereerde inhoud is mogelijk onjuist.">
            <a:extLst>
              <a:ext uri="{FF2B5EF4-FFF2-40B4-BE49-F238E27FC236}">
                <a16:creationId xmlns:a16="http://schemas.microsoft.com/office/drawing/2014/main" id="{A391C7DF-0DD9-DAA4-1F31-0A7E9C889C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435" y="4419393"/>
            <a:ext cx="5538158" cy="137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8498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A2AE1B-3E18-DEC1-E76E-BAF3EA8007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AB49860C-D5F1-227F-05AB-0800D185B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027" y="1096484"/>
            <a:ext cx="8359946" cy="856145"/>
          </a:xfrm>
        </p:spPr>
        <p:txBody>
          <a:bodyPr/>
          <a:lstStyle/>
          <a:p>
            <a:r>
              <a:rPr lang="nl-NL" sz="2800" b="1"/>
              <a:t>Na contact met voorwerpen die bevuild zijn met lichaamsvochten, bloed of slijmvliezen</a:t>
            </a:r>
          </a:p>
        </p:txBody>
      </p:sp>
      <p:sp>
        <p:nvSpPr>
          <p:cNvPr id="7" name="Tijdelijke aanduiding voor inhoud 1">
            <a:extLst>
              <a:ext uri="{FF2B5EF4-FFF2-40B4-BE49-F238E27FC236}">
                <a16:creationId xmlns:a16="http://schemas.microsoft.com/office/drawing/2014/main" id="{8E3E7929-9CD8-35DF-C528-2045132EA0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2130" y="2160001"/>
            <a:ext cx="8040768" cy="400788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b="1"/>
              <a:t>Vermijden dat je micro–organismen van bevuilde voorwerpen overdraagt</a:t>
            </a:r>
          </a:p>
          <a:p>
            <a:pPr marL="918900" lvl="1" indent="-342900">
              <a:buFont typeface="Arial" panose="020B0604020202020204" pitchFamily="34" charset="0"/>
              <a:buChar char="•"/>
            </a:pPr>
            <a:r>
              <a:rPr lang="nl-NL" b="1"/>
              <a:t>Voorbeelden</a:t>
            </a:r>
          </a:p>
          <a:p>
            <a:pPr marL="1206900" lvl="2" indent="-342900">
              <a:buFont typeface="Arial" panose="020B0604020202020204" pitchFamily="34" charset="0"/>
              <a:buChar char="•"/>
            </a:pPr>
            <a:r>
              <a:rPr lang="nl-NL" b="1"/>
              <a:t>Na het legen van de bedpan, trek je de handschoenen uit en ontsmet je je handen voordat je een andere handeling uitvoert</a:t>
            </a:r>
            <a:endParaRPr lang="nl-NL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/>
          </a:p>
          <a:p>
            <a:pPr>
              <a:buNone/>
            </a:pPr>
            <a:endParaRPr lang="nl-NL"/>
          </a:p>
        </p:txBody>
      </p:sp>
      <p:pic>
        <p:nvPicPr>
          <p:cNvPr id="4" name="Afbeelding 3" descr="Afbeelding met Graphics, logo, ontwerp&#10;&#10;Door AI gegenereerde inhoud is mogelijk onjuist.">
            <a:extLst>
              <a:ext uri="{FF2B5EF4-FFF2-40B4-BE49-F238E27FC236}">
                <a16:creationId xmlns:a16="http://schemas.microsoft.com/office/drawing/2014/main" id="{2076BF29-4D77-31D3-E406-7A06A8317B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570" y="4397361"/>
            <a:ext cx="6167887" cy="1533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9731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1BC18C-A8BD-2FE3-F6DB-D827E52B48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B5430BFD-EC10-9CAF-01EC-5706AD996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027" y="1096484"/>
            <a:ext cx="8359946" cy="856145"/>
          </a:xfrm>
        </p:spPr>
        <p:txBody>
          <a:bodyPr/>
          <a:lstStyle/>
          <a:p>
            <a:r>
              <a:rPr lang="nl-NL" sz="2800" b="1"/>
              <a:t>Bij overgang van een vuile naar een propere zone bij dezelfde bewoner</a:t>
            </a:r>
          </a:p>
        </p:txBody>
      </p:sp>
      <p:sp>
        <p:nvSpPr>
          <p:cNvPr id="7" name="Tijdelijke aanduiding voor inhoud 1">
            <a:extLst>
              <a:ext uri="{FF2B5EF4-FFF2-40B4-BE49-F238E27FC236}">
                <a16:creationId xmlns:a16="http://schemas.microsoft.com/office/drawing/2014/main" id="{2842E2A0-0869-4CB5-97D3-42BB0A8762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2130" y="2160001"/>
            <a:ext cx="8134820" cy="415406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b="1"/>
              <a:t>Voorkomen van kruisbesmetting bij een bewoner</a:t>
            </a:r>
          </a:p>
          <a:p>
            <a:pPr marL="918900" lvl="1" indent="-342900">
              <a:buFont typeface="Arial" panose="020B0604020202020204" pitchFamily="34" charset="0"/>
              <a:buChar char="•"/>
            </a:pPr>
            <a:r>
              <a:rPr lang="nl-NL" b="1"/>
              <a:t>Voorbeelden</a:t>
            </a:r>
          </a:p>
          <a:p>
            <a:pPr marL="1206900" lvl="2" indent="-342900">
              <a:buFont typeface="Arial" panose="020B0604020202020204" pitchFamily="34" charset="0"/>
              <a:buChar char="•"/>
            </a:pPr>
            <a:r>
              <a:rPr lang="nl-NL" b="1"/>
              <a:t>Na het reinigen van de intieme delen van een bewoner, trek je de handschoenen uit, ontsmet je je handen voordat je verdergaat met verzorgende taken</a:t>
            </a:r>
          </a:p>
          <a:p>
            <a:pPr lvl="2" indent="0">
              <a:buNone/>
            </a:pPr>
            <a:endParaRPr lang="nl-NL" b="1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/>
          </a:p>
          <a:p>
            <a:pPr>
              <a:buNone/>
            </a:pPr>
            <a:endParaRPr lang="nl-NL"/>
          </a:p>
        </p:txBody>
      </p:sp>
      <p:pic>
        <p:nvPicPr>
          <p:cNvPr id="6" name="Afbeelding 5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08DC59FE-11FA-E7B1-BAFE-A6124D4EB3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02" y="4466409"/>
            <a:ext cx="7444596" cy="135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6310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6A68C5-AC5B-0F56-9B22-96C0A129E3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1AF7E123-86D2-6D78-7BA5-9C7BACB1C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027" y="1096484"/>
            <a:ext cx="8359946" cy="856145"/>
          </a:xfrm>
        </p:spPr>
        <p:txBody>
          <a:bodyPr/>
          <a:lstStyle/>
          <a:p>
            <a:r>
              <a:rPr lang="nl-NL"/>
              <a:t>7.4 Hoe correct uittrekken</a:t>
            </a:r>
            <a:endParaRPr lang="nl-BE"/>
          </a:p>
        </p:txBody>
      </p:sp>
      <p:sp>
        <p:nvSpPr>
          <p:cNvPr id="7" name="Tijdelijke aanduiding voor inhoud 1">
            <a:extLst>
              <a:ext uri="{FF2B5EF4-FFF2-40B4-BE49-F238E27FC236}">
                <a16:creationId xmlns:a16="http://schemas.microsoft.com/office/drawing/2014/main" id="{2F1D692C-9AD5-6EA3-0735-F128792F4B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1392" y="1869440"/>
            <a:ext cx="4432165" cy="3295947"/>
          </a:xfrm>
        </p:spPr>
        <p:txBody>
          <a:bodyPr vert="horz" lIns="0" tIns="0" rIns="0" bIns="0" rtlCol="0" anchor="t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b="1">
                <a:latin typeface="FlandersArtSans-Regular"/>
              </a:rPr>
              <a:t>LET OP!</a:t>
            </a:r>
          </a:p>
          <a:p>
            <a:pPr marL="918845" lvl="1" indent="-342900">
              <a:buFont typeface="Arial" panose="020B0604020202020204" pitchFamily="34" charset="0"/>
              <a:buChar char="•"/>
            </a:pPr>
            <a:r>
              <a:rPr lang="nl-NL">
                <a:latin typeface="FlandersArtSans-Regular"/>
              </a:rPr>
              <a:t>De buitenkant van een handschoenen beschouwen we altijd als vuil! </a:t>
            </a:r>
          </a:p>
          <a:p>
            <a:pPr marL="918845" lvl="1" indent="-342900">
              <a:buFont typeface="Arial" panose="020B0604020202020204" pitchFamily="34" charset="0"/>
              <a:buChar char="•"/>
            </a:pPr>
            <a:r>
              <a:rPr lang="nl-NL">
                <a:latin typeface="FlandersArtSans-Regular"/>
              </a:rPr>
              <a:t>Belangrijk om tijdens het uitdoen de buitenkant niet aan te raken met de huid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>
                <a:latin typeface="FlandersArtSans-Regular"/>
              </a:rPr>
              <a:t>Instructiefilmpje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>
              <a:solidFill>
                <a:srgbClr val="373636"/>
              </a:solidFill>
            </a:endParaRPr>
          </a:p>
        </p:txBody>
      </p:sp>
      <p:pic>
        <p:nvPicPr>
          <p:cNvPr id="4" name="Afbeelding 3" descr="Afbeelding met tekst, tekenfilm, konijn, schermopname&#10;&#10;Automatisch gegenereerde beschrijving">
            <a:extLst>
              <a:ext uri="{FF2B5EF4-FFF2-40B4-BE49-F238E27FC236}">
                <a16:creationId xmlns:a16="http://schemas.microsoft.com/office/drawing/2014/main" id="{6AD930FD-7065-C0BC-A0D0-9D58AD7B94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2364" y="1818598"/>
            <a:ext cx="2710207" cy="3837203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" name="Onlinemedia 1" title="Correct handschoenen uittrekken  - Campagne handhygiëne woonzorgcentra">
            <a:hlinkClick r:id="" action="ppaction://media"/>
            <a:extLst>
              <a:ext uri="{FF2B5EF4-FFF2-40B4-BE49-F238E27FC236}">
                <a16:creationId xmlns:a16="http://schemas.microsoft.com/office/drawing/2014/main" id="{17C571A2-A166-2B25-0720-CE56D09AC6F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741356" y="4813844"/>
            <a:ext cx="2961783" cy="1683915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04F448BA-CAE8-2375-A8F5-555F9FE90CC6}"/>
              </a:ext>
            </a:extLst>
          </p:cNvPr>
          <p:cNvSpPr txBox="1"/>
          <p:nvPr/>
        </p:nvSpPr>
        <p:spPr>
          <a:xfrm>
            <a:off x="3918155" y="5655801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nl-NL">
              <a:latin typeface="FlandersArtSans-Regular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>
                <a:latin typeface="FlandersArtSans-Regular"/>
              </a:rPr>
              <a:t>Praktische oefening – zie </a:t>
            </a:r>
            <a:r>
              <a:rPr lang="nl-NL" err="1">
                <a:latin typeface="FlandersArtSans-Regular"/>
              </a:rPr>
              <a:t>Toolbox</a:t>
            </a:r>
            <a:endParaRPr lang="nl-NL">
              <a:latin typeface="FlandersArtSans-Regular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77F8163-2D6D-676E-C79A-D6094999FA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01116" y="5887222"/>
            <a:ext cx="430161" cy="43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7707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28E4D0-5D00-1A92-3E28-10A06433E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sz="9600"/>
              <a:t>VRAGEN?</a:t>
            </a:r>
            <a:endParaRPr lang="nl-BE" sz="9600"/>
          </a:p>
        </p:txBody>
      </p:sp>
    </p:spTree>
    <p:extLst>
      <p:ext uri="{BB962C8B-B14F-4D97-AF65-F5344CB8AC3E}">
        <p14:creationId xmlns:p14="http://schemas.microsoft.com/office/powerpoint/2010/main" val="2755894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190314-70E4-B8DE-A801-3BC6FDB301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2C712A94-9B74-1149-3D27-9EE1347CF0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1644" y="756847"/>
            <a:ext cx="4106489" cy="1620593"/>
          </a:xfrm>
        </p:spPr>
        <p:txBody>
          <a:bodyPr anchor="b">
            <a:normAutofit/>
          </a:bodyPr>
          <a:lstStyle/>
          <a:p>
            <a:r>
              <a:rPr lang="nl-NL"/>
              <a:t>3. Preventie van huidproblemen</a:t>
            </a:r>
            <a:endParaRPr lang="nl-BE"/>
          </a:p>
        </p:txBody>
      </p:sp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E3B9943C-81E8-68AB-4A5B-B8ADB7D60F5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1644" y="2643448"/>
            <a:ext cx="3763034" cy="3114100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nl-NL" b="1"/>
              <a:t>Flora van de huid</a:t>
            </a:r>
          </a:p>
          <a:p>
            <a:pPr marL="457200" indent="-457200">
              <a:buFont typeface="+mj-lt"/>
              <a:buAutoNum type="arabicPeriod"/>
            </a:pPr>
            <a:r>
              <a:rPr lang="nl-BE" sz="2100" b="1"/>
              <a:t>Invloed van handhygiëne op de huidflora</a:t>
            </a:r>
          </a:p>
          <a:p>
            <a:pPr marL="457200" indent="-457200">
              <a:buFont typeface="+mj-lt"/>
              <a:buAutoNum type="arabicPeriod"/>
            </a:pPr>
            <a:r>
              <a:rPr lang="nl-BE" sz="2100" b="1"/>
              <a:t>Preventie van huidproblemen</a:t>
            </a:r>
          </a:p>
          <a:p>
            <a:pPr marL="457200" indent="-457200">
              <a:buFont typeface="+mj-lt"/>
              <a:buAutoNum type="arabicPeriod"/>
            </a:pPr>
            <a:r>
              <a:rPr lang="nl-BE" sz="2100" b="1"/>
              <a:t>Huidproblemen</a:t>
            </a:r>
          </a:p>
          <a:p>
            <a:pPr marL="0" lvl="1" indent="0">
              <a:buSzPct val="90000"/>
              <a:buNone/>
            </a:pPr>
            <a:endParaRPr lang="nl-BE" sz="2100" b="1"/>
          </a:p>
          <a:p>
            <a:pPr marL="288000" lvl="1" indent="0">
              <a:buNone/>
            </a:pPr>
            <a:endParaRPr lang="nl-BE" sz="2100" b="1"/>
          </a:p>
          <a:p>
            <a:pPr marL="288000" lvl="1" indent="0">
              <a:buNone/>
            </a:pPr>
            <a:endParaRPr lang="nl-BE" sz="2100" b="1"/>
          </a:p>
        </p:txBody>
      </p:sp>
    </p:spTree>
    <p:extLst>
      <p:ext uri="{BB962C8B-B14F-4D97-AF65-F5344CB8AC3E}">
        <p14:creationId xmlns:p14="http://schemas.microsoft.com/office/powerpoint/2010/main" val="32037090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4B8B44-4E62-A8E0-97BE-84AD6EF34F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64011DCA-347E-8C68-5519-DA4555305A9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lvl="1" indent="0">
              <a:buSzPct val="90000"/>
              <a:buBlip>
                <a:blip r:embed="rId2"/>
              </a:buBlip>
            </a:pPr>
            <a:r>
              <a:rPr lang="nl-BE" b="1" err="1">
                <a:solidFill>
                  <a:schemeClr val="tx1"/>
                </a:solidFill>
              </a:rPr>
              <a:t>Residente</a:t>
            </a:r>
            <a:r>
              <a:rPr lang="nl-BE" b="1">
                <a:solidFill>
                  <a:schemeClr val="tx1"/>
                </a:solidFill>
              </a:rPr>
              <a:t> flora</a:t>
            </a:r>
          </a:p>
          <a:p>
            <a:pPr marL="288000" lvl="2" indent="0">
              <a:buSzPct val="90000"/>
              <a:buBlip>
                <a:blip r:embed="rId2"/>
              </a:buBlip>
            </a:pPr>
            <a:r>
              <a:rPr lang="nl-BE"/>
              <a:t>Permanent op de huid </a:t>
            </a:r>
          </a:p>
          <a:p>
            <a:pPr marL="288000" lvl="2" indent="0">
              <a:buSzPct val="90000"/>
              <a:buBlip>
                <a:blip r:embed="rId2"/>
              </a:buBlip>
            </a:pPr>
            <a:r>
              <a:rPr lang="nl-BE">
                <a:solidFill>
                  <a:schemeClr val="tx1"/>
                </a:solidFill>
              </a:rPr>
              <a:t>Voornamelijk in diepere lagen van de huid</a:t>
            </a:r>
            <a:endParaRPr lang="nl-BE"/>
          </a:p>
          <a:p>
            <a:pPr marL="288000" lvl="2" indent="0">
              <a:buSzPct val="90000"/>
              <a:buBlip>
                <a:blip r:embed="rId2"/>
              </a:buBlip>
            </a:pPr>
            <a:r>
              <a:rPr lang="nl-BE">
                <a:solidFill>
                  <a:schemeClr val="tx1"/>
                </a:solidFill>
              </a:rPr>
              <a:t>Niet ziekteverwekkend</a:t>
            </a:r>
            <a:br>
              <a:rPr lang="nl-BE">
                <a:solidFill>
                  <a:schemeClr val="tx1"/>
                </a:solidFill>
              </a:rPr>
            </a:br>
            <a:endParaRPr lang="nl-BE">
              <a:solidFill>
                <a:schemeClr val="tx1"/>
              </a:solidFill>
            </a:endParaRPr>
          </a:p>
          <a:p>
            <a:pPr marL="0" lvl="1" indent="0">
              <a:buSzPct val="90000"/>
              <a:buBlip>
                <a:blip r:embed="rId2"/>
              </a:buBlip>
            </a:pPr>
            <a:r>
              <a:rPr lang="nl-BE" b="1" err="1">
                <a:solidFill>
                  <a:schemeClr val="tx1"/>
                </a:solidFill>
              </a:rPr>
              <a:t>Transiënte</a:t>
            </a:r>
            <a:r>
              <a:rPr lang="nl-BE" b="1">
                <a:solidFill>
                  <a:schemeClr val="tx1"/>
                </a:solidFill>
              </a:rPr>
              <a:t> flora</a:t>
            </a:r>
          </a:p>
          <a:p>
            <a:pPr marL="288000" lvl="2" indent="0">
              <a:buSzPct val="90000"/>
              <a:buBlip>
                <a:blip r:embed="rId2"/>
              </a:buBlip>
            </a:pPr>
            <a:r>
              <a:rPr lang="nl-BE"/>
              <a:t>Tijdelijk op de huid </a:t>
            </a:r>
          </a:p>
          <a:p>
            <a:pPr marL="288000" lvl="2" indent="0">
              <a:buSzPct val="90000"/>
              <a:buBlip>
                <a:blip r:embed="rId2"/>
              </a:buBlip>
            </a:pPr>
            <a:r>
              <a:rPr lang="nl-BE">
                <a:solidFill>
                  <a:schemeClr val="tx1"/>
                </a:solidFill>
              </a:rPr>
              <a:t>Oppervlakkige lagen van de huid, makkelijk te verwijderen door wassen/ontsmetten</a:t>
            </a:r>
          </a:p>
          <a:p>
            <a:pPr marL="288000" lvl="2" indent="0">
              <a:buSzPct val="90000"/>
              <a:buBlip>
                <a:blip r:embed="rId2"/>
              </a:buBlip>
            </a:pPr>
            <a:r>
              <a:rPr lang="nl-BE">
                <a:solidFill>
                  <a:schemeClr val="tx1"/>
                </a:solidFill>
              </a:rPr>
              <a:t>Via contact met andere mensen, voorwerpen of de omgeving</a:t>
            </a:r>
            <a:endParaRPr lang="nl-BE"/>
          </a:p>
          <a:p>
            <a:pPr marL="288000" lvl="2" indent="0">
              <a:buSzPct val="90000"/>
              <a:buBlip>
                <a:blip r:embed="rId2"/>
              </a:buBlip>
            </a:pPr>
            <a:endParaRPr lang="nl-BE" b="1">
              <a:solidFill>
                <a:schemeClr val="tx1"/>
              </a:solidFill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8812EF8-4446-4A66-2463-E243E3A2C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130" y="1200001"/>
            <a:ext cx="8359946" cy="856145"/>
          </a:xfrm>
        </p:spPr>
        <p:txBody>
          <a:bodyPr/>
          <a:lstStyle/>
          <a:p>
            <a:r>
              <a:rPr lang="nl-NL"/>
              <a:t>3.1 Flora van de huid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008090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0C4C12-201C-0265-BF8E-CF77D46121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7C6EC611-48C8-71B3-4287-F10A33EB67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2130" y="2346613"/>
            <a:ext cx="8134820" cy="4154068"/>
          </a:xfrm>
        </p:spPr>
        <p:txBody>
          <a:bodyPr/>
          <a:lstStyle/>
          <a:p>
            <a:pPr marL="288000" lvl="2" indent="0">
              <a:buSzPct val="90000"/>
              <a:buBlip>
                <a:blip r:embed="rId2"/>
              </a:buBlip>
            </a:pPr>
            <a:r>
              <a:rPr lang="nl-NL" b="1">
                <a:solidFill>
                  <a:schemeClr val="tx1"/>
                </a:solidFill>
              </a:rPr>
              <a:t>Handhygiëne is essentieel om de balans van de huidflora te behoude</a:t>
            </a:r>
            <a:r>
              <a:rPr lang="nl-NL" b="1"/>
              <a:t>n </a:t>
            </a:r>
          </a:p>
          <a:p>
            <a:pPr marL="288000" lvl="2" indent="0">
              <a:buSzPct val="90000"/>
              <a:buBlip>
                <a:blip r:embed="rId2"/>
              </a:buBlip>
            </a:pPr>
            <a:endParaRPr lang="nl-NL">
              <a:solidFill>
                <a:schemeClr val="tx1"/>
              </a:solidFill>
            </a:endParaRPr>
          </a:p>
          <a:p>
            <a:pPr marL="288000" lvl="2" indent="0">
              <a:buSzPct val="90000"/>
              <a:buNone/>
            </a:pPr>
            <a:endParaRPr lang="nl-NL">
              <a:solidFill>
                <a:schemeClr val="tx1"/>
              </a:solidFill>
            </a:endParaRPr>
          </a:p>
          <a:p>
            <a:pPr marL="288000" lvl="2" indent="0">
              <a:buSzPct val="90000"/>
              <a:buBlip>
                <a:blip r:embed="rId2"/>
              </a:buBlip>
            </a:pPr>
            <a:r>
              <a:rPr lang="nl-NL"/>
              <a:t>Gezonde huid en       risico op infectie</a:t>
            </a:r>
            <a:endParaRPr lang="nl-BE">
              <a:solidFill>
                <a:schemeClr val="tx1"/>
              </a:solidFill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DCE6901B-8593-7049-EBAE-96F2C0369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130" y="1200001"/>
            <a:ext cx="8359946" cy="960000"/>
          </a:xfrm>
        </p:spPr>
        <p:txBody>
          <a:bodyPr/>
          <a:lstStyle/>
          <a:p>
            <a:r>
              <a:rPr lang="nl-NL"/>
              <a:t>3.2 Invloed van handhygiëne op de huidflora</a:t>
            </a:r>
            <a:endParaRPr lang="nl-BE"/>
          </a:p>
        </p:txBody>
      </p:sp>
      <p:sp>
        <p:nvSpPr>
          <p:cNvPr id="4" name="Pijl: omlaag 3">
            <a:extLst>
              <a:ext uri="{FF2B5EF4-FFF2-40B4-BE49-F238E27FC236}">
                <a16:creationId xmlns:a16="http://schemas.microsoft.com/office/drawing/2014/main" id="{6BE55937-F1FF-110D-4946-46C8AC67954A}"/>
              </a:ext>
            </a:extLst>
          </p:cNvPr>
          <p:cNvSpPr/>
          <p:nvPr/>
        </p:nvSpPr>
        <p:spPr>
          <a:xfrm>
            <a:off x="2926467" y="3334109"/>
            <a:ext cx="284672" cy="18978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326143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C4DDC1-372B-6E79-767B-E6CA337A09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9BB19947-B8C1-3643-20B0-E5FE74E9828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630900" lvl="2" indent="-342900">
              <a:buSzPct val="90000"/>
              <a:buFont typeface="Arial" panose="020B0604020202020204" pitchFamily="34" charset="0"/>
              <a:buChar char="•"/>
            </a:pPr>
            <a:r>
              <a:rPr lang="nl-NL" b="1"/>
              <a:t>Frequent handen wassen en ontsmetten kan de huid uitdrogen of irriteren. </a:t>
            </a:r>
          </a:p>
          <a:p>
            <a:pPr marL="918900" lvl="3" indent="-342900">
              <a:buSzPct val="90000"/>
              <a:buFont typeface="Arial" panose="020B0604020202020204" pitchFamily="34" charset="0"/>
              <a:buChar char="•"/>
            </a:pPr>
            <a:r>
              <a:rPr lang="nl-NL">
                <a:solidFill>
                  <a:schemeClr val="tx1"/>
                </a:solidFill>
              </a:rPr>
              <a:t>Gebruik huidvriendelijke producten</a:t>
            </a:r>
          </a:p>
          <a:p>
            <a:pPr marL="918900" lvl="3" indent="-342900">
              <a:buSzPct val="90000"/>
              <a:buFont typeface="Arial" panose="020B0604020202020204" pitchFamily="34" charset="0"/>
              <a:buChar char="•"/>
            </a:pPr>
            <a:r>
              <a:rPr lang="nl-NL"/>
              <a:t>Gebruik een beschermende en verzorgende crème</a:t>
            </a:r>
          </a:p>
          <a:p>
            <a:pPr marL="918900" lvl="3" indent="-342900">
              <a:buSzPct val="90000"/>
              <a:buFont typeface="Arial" panose="020B0604020202020204" pitchFamily="34" charset="0"/>
              <a:buChar char="•"/>
            </a:pPr>
            <a:r>
              <a:rPr lang="nl-NL">
                <a:solidFill>
                  <a:schemeClr val="tx1"/>
                </a:solidFill>
              </a:rPr>
              <a:t>Droog je handen goed af</a:t>
            </a:r>
          </a:p>
          <a:p>
            <a:pPr marL="918900" lvl="3" indent="-342900">
              <a:buSzPct val="90000"/>
              <a:buFont typeface="Arial" panose="020B0604020202020204" pitchFamily="34" charset="0"/>
              <a:buChar char="•"/>
            </a:pPr>
            <a:r>
              <a:rPr lang="nl-NL"/>
              <a:t>Wrijf tot je handen droog zijn bij het ontsmetten </a:t>
            </a:r>
            <a:r>
              <a:rPr lang="nl-NL">
                <a:solidFill>
                  <a:schemeClr val="tx1"/>
                </a:solidFill>
              </a:rPr>
              <a:t>(glycerine) </a:t>
            </a:r>
            <a:endParaRPr lang="nl-NL"/>
          </a:p>
          <a:p>
            <a:pPr marL="576000" lvl="3" indent="0">
              <a:buSzPct val="90000"/>
              <a:buNone/>
            </a:pPr>
            <a:endParaRPr lang="nl-NL">
              <a:solidFill>
                <a:schemeClr val="tx1"/>
              </a:solidFill>
            </a:endParaRPr>
          </a:p>
          <a:p>
            <a:pPr marL="630900" lvl="2" indent="-342900">
              <a:buSzPct val="90000"/>
              <a:buFont typeface="Arial" panose="020B0604020202020204" pitchFamily="34" charset="0"/>
              <a:buChar char="•"/>
            </a:pPr>
            <a:r>
              <a:rPr lang="nl-NL" b="1"/>
              <a:t>Hierdoor kunnen medewerkers handhygiëne toepassen zonder hun handen te beschadigen.</a:t>
            </a:r>
            <a:endParaRPr lang="nl-BE" b="1">
              <a:solidFill>
                <a:schemeClr val="tx1"/>
              </a:solidFill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27C046AF-174E-7100-26EE-DC0526A4C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130" y="1200001"/>
            <a:ext cx="8359946" cy="856145"/>
          </a:xfrm>
        </p:spPr>
        <p:txBody>
          <a:bodyPr/>
          <a:lstStyle/>
          <a:p>
            <a:r>
              <a:rPr lang="nl-NL"/>
              <a:t>3.3 Preventie van huidproblemen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075743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83C3B0-231D-632F-F60C-DED050B116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35A5AD11-8BA2-6AEE-062B-18E8FBD189D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b="1">
                <a:solidFill>
                  <a:schemeClr val="tx1"/>
                </a:solidFill>
              </a:rPr>
              <a:t>Huidproblemen kunnen een invloed hebben op het naleven van handhygiëne</a:t>
            </a:r>
          </a:p>
          <a:p>
            <a:pPr marL="288000" lvl="2" indent="0">
              <a:buSzPct val="90000"/>
              <a:buBlip>
                <a:blip r:embed="rId2"/>
              </a:buBlip>
            </a:pPr>
            <a:endParaRPr lang="nl-NL" b="1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b="1">
                <a:solidFill>
                  <a:schemeClr val="tx1"/>
                </a:solidFill>
              </a:rPr>
              <a:t>Veelvoorkomende huidproblemen: </a:t>
            </a:r>
          </a:p>
          <a:p>
            <a:pPr marL="918900" lvl="1" indent="-342900">
              <a:buFont typeface="Arial" panose="020B0604020202020204" pitchFamily="34" charset="0"/>
              <a:buChar char="•"/>
            </a:pPr>
            <a:r>
              <a:rPr lang="nl-NL"/>
              <a:t>Droogheid en irritatie</a:t>
            </a:r>
          </a:p>
          <a:p>
            <a:pPr marL="918900" lvl="1" indent="-342900">
              <a:buFont typeface="Arial" panose="020B0604020202020204" pitchFamily="34" charset="0"/>
              <a:buChar char="•"/>
            </a:pPr>
            <a:r>
              <a:rPr lang="nl-NL"/>
              <a:t>Eczeem</a:t>
            </a:r>
          </a:p>
          <a:p>
            <a:pPr marL="0" lvl="1" indent="0">
              <a:buSzPct val="90000"/>
              <a:buNone/>
            </a:pPr>
            <a:endParaRPr lang="nl-BE" b="1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b="1"/>
              <a:t>Voorkomen van deze klachten?</a:t>
            </a:r>
          </a:p>
          <a:p>
            <a:pPr marL="918900" lvl="1" indent="-342900">
              <a:buFont typeface="Arial" panose="020B0604020202020204" pitchFamily="34" charset="0"/>
              <a:buChar char="•"/>
            </a:pPr>
            <a:r>
              <a:rPr lang="nl-BE"/>
              <a:t>Goede handverzorging </a:t>
            </a:r>
          </a:p>
          <a:p>
            <a:pPr marL="918900" lvl="1" indent="-342900">
              <a:buFont typeface="Arial" panose="020B0604020202020204" pitchFamily="34" charset="0"/>
              <a:buChar char="•"/>
            </a:pPr>
            <a:r>
              <a:rPr lang="nl-BE"/>
              <a:t>Huidvriendelijke producten 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54D341D-C67E-B830-6BEE-8325C40F3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130" y="1200001"/>
            <a:ext cx="8359946" cy="856145"/>
          </a:xfrm>
        </p:spPr>
        <p:txBody>
          <a:bodyPr/>
          <a:lstStyle/>
          <a:p>
            <a:r>
              <a:rPr lang="nl-NL"/>
              <a:t>3.4 Huidproblemen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84869466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e_Departement Zorg_kleurvlakken">
  <a:themeElements>
    <a:clrScheme name="DZORG 2023">
      <a:dk1>
        <a:srgbClr val="373636"/>
      </a:dk1>
      <a:lt1>
        <a:sysClr val="window" lastClr="FFFFFF"/>
      </a:lt1>
      <a:dk2>
        <a:srgbClr val="6B6B6B"/>
      </a:dk2>
      <a:lt2>
        <a:srgbClr val="F6F5F3"/>
      </a:lt2>
      <a:accent1>
        <a:srgbClr val="0F4C81"/>
      </a:accent1>
      <a:accent2>
        <a:srgbClr val="359B3C"/>
      </a:accent2>
      <a:accent3>
        <a:srgbClr val="0E6DA7"/>
      </a:accent3>
      <a:accent4>
        <a:srgbClr val="E98300"/>
      </a:accent4>
      <a:accent5>
        <a:srgbClr val="DD3734"/>
      </a:accent5>
      <a:accent6>
        <a:srgbClr val="80B6E4"/>
      </a:accent6>
      <a:hlink>
        <a:srgbClr val="3C96BE"/>
      </a:hlink>
      <a:folHlink>
        <a:srgbClr val="AA78AA"/>
      </a:folHlink>
    </a:clrScheme>
    <a:fontScheme name="Kantoor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4" id="{E7037ED2-9461-4453-BF50-474FEC5A0FC0}" vid="{DDA2598A-156C-49CC-9C3A-1B32BB431D0A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26010f8-b1d2-47e3-927d-92f21fa7b581" xsi:nil="true"/>
    <lcf76f155ced4ddcb4097134ff3c332f xmlns="5d63f059-2401-4810-abed-d1be6c5a4e5f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9DE7C26A74A054F9F6A47C3E33470D9" ma:contentTypeVersion="15" ma:contentTypeDescription="Een nieuw document maken." ma:contentTypeScope="" ma:versionID="ef10fe0bfde89ec258861335eb282d69">
  <xsd:schema xmlns:xsd="http://www.w3.org/2001/XMLSchema" xmlns:xs="http://www.w3.org/2001/XMLSchema" xmlns:p="http://schemas.microsoft.com/office/2006/metadata/properties" xmlns:ns2="5d63f059-2401-4810-abed-d1be6c5a4e5f" xmlns:ns3="c26010f8-b1d2-47e3-927d-92f21fa7b581" targetNamespace="http://schemas.microsoft.com/office/2006/metadata/properties" ma:root="true" ma:fieldsID="fc6a7c2af854a5d6c8011fef8d0c9df3" ns2:_="" ns3:_="">
    <xsd:import namespace="5d63f059-2401-4810-abed-d1be6c5a4e5f"/>
    <xsd:import namespace="c26010f8-b1d2-47e3-927d-92f21fa7b58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63f059-2401-4810-abed-d1be6c5a4e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Afbeeldingtags" ma:readOnly="false" ma:fieldId="{5cf76f15-5ced-4ddc-b409-7134ff3c332f}" ma:taxonomyMulti="true" ma:sspId="49ca8161-7180-459b-a0ef-1a71cf6ffea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6010f8-b1d2-47e3-927d-92f21fa7b581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7a591f58-0f5c-437a-9288-0c9e324d1d37}" ma:internalName="TaxCatchAll" ma:showField="CatchAllData" ma:web="c26010f8-b1d2-47e3-927d-92f21fa7b58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B2DD036-90B0-42FF-BD4F-97840874319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6DF51BD-931C-487D-A907-A4A17478AF89}">
  <ds:schemaRefs>
    <ds:schemaRef ds:uri="5d63f059-2401-4810-abed-d1be6c5a4e5f"/>
    <ds:schemaRef ds:uri="c26010f8-b1d2-47e3-927d-92f21fa7b58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6CD89B0-53E1-4542-B2E3-9F69288EDD15}">
  <ds:schemaRefs>
    <ds:schemaRef ds:uri="5d63f059-2401-4810-abed-d1be6c5a4e5f"/>
    <ds:schemaRef ds:uri="c26010f8-b1d2-47e3-927d-92f21fa7b58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Zorg_presentatie_standaardbeeld</Template>
  <Application>Microsoft Office PowerPoint</Application>
  <PresentationFormat>Diavoorstelling (4:3)</PresentationFormat>
  <Slides>45</Slides>
  <Notes>3</Notes>
  <HiddenSlides>0</HiddenSlide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45</vt:i4>
      </vt:variant>
    </vt:vector>
  </HeadingPairs>
  <TitlesOfParts>
    <vt:vector size="46" baseType="lpstr">
      <vt:lpstr>Presentatie_Departement Zorg_kleurvlakken</vt:lpstr>
      <vt:lpstr>Lespakket handhygiëne  woonzorgcentra</vt:lpstr>
      <vt:lpstr>Inhoud</vt:lpstr>
      <vt:lpstr>1. Inleiding</vt:lpstr>
      <vt:lpstr>2. Waarom handhygiëne in de zorg toepassen?</vt:lpstr>
      <vt:lpstr>3. Preventie van huidproblemen</vt:lpstr>
      <vt:lpstr>3.1 Flora van de huid</vt:lpstr>
      <vt:lpstr>3.2 Invloed van handhygiëne op de huidflora</vt:lpstr>
      <vt:lpstr>3.3 Preventie van huidproblemen</vt:lpstr>
      <vt:lpstr>3.4 Huidproblemen</vt:lpstr>
      <vt:lpstr>4. Basisvoorwaarden handhygiëne</vt:lpstr>
      <vt:lpstr>Kortgeknipte en propere nagels</vt:lpstr>
      <vt:lpstr>Geen kunstnagels of nagellak</vt:lpstr>
      <vt:lpstr>Korte mouwen </vt:lpstr>
      <vt:lpstr>Geen juwelen of polshorloges</vt:lpstr>
      <vt:lpstr>Afgedekte wondjes</vt:lpstr>
      <vt:lpstr>5. Handen wassen</vt:lpstr>
      <vt:lpstr>5.1 Wat heb ik nodig om mijn handen correct te wassen? </vt:lpstr>
      <vt:lpstr>5.2 Aandachtspunten aan de wastafel</vt:lpstr>
      <vt:lpstr>5.3 Indicaties handen wassen</vt:lpstr>
      <vt:lpstr>Aan het begin en einde van je dienst</vt:lpstr>
      <vt:lpstr>Voor (de bereiding van) een maaltijd</vt:lpstr>
      <vt:lpstr>Na toiletgebruik</vt:lpstr>
      <vt:lpstr>Na hoesten, niezen of snuiten</vt:lpstr>
      <vt:lpstr>Bij vuile handen</vt:lpstr>
      <vt:lpstr>5.4 Techniek handen wassen</vt:lpstr>
      <vt:lpstr>6. Handen ontsmetten</vt:lpstr>
      <vt:lpstr>6.1 Wat heb ik nodig om mijn handen correct te ontsmetten? </vt:lpstr>
      <vt:lpstr>6.2 Indicaties handen ontsmetten</vt:lpstr>
      <vt:lpstr>Vóór en na zorgcontact met een bewoner</vt:lpstr>
      <vt:lpstr>Na contact met de directe omgeving van de bewoner</vt:lpstr>
      <vt:lpstr>Vóór een zuivere of invasieve handeling</vt:lpstr>
      <vt:lpstr>Na het uittrekken van je handschoenen</vt:lpstr>
      <vt:lpstr>6.3 Techniek handen ontsmetten</vt:lpstr>
      <vt:lpstr>7. Handschoenen</vt:lpstr>
      <vt:lpstr>7. Handschoenen</vt:lpstr>
      <vt:lpstr>7.1 Do’s-and-dont’s bij het gebruik van handschoenen</vt:lpstr>
      <vt:lpstr>7.2 Handschoenen aantrekken</vt:lpstr>
      <vt:lpstr>Bij kans op contact met lichaamsvochten, bloed of slijmvliezen </vt:lpstr>
      <vt:lpstr>Bij kans op contact met voorwerpen die bevuild zijn met lichaamsvochten, bloed of slijmvliezen </vt:lpstr>
      <vt:lpstr>7.3 Handschoenen uittrekken</vt:lpstr>
      <vt:lpstr>Na contact met lichaamsvochten, bloed of slijmvliezen </vt:lpstr>
      <vt:lpstr>Na contact met voorwerpen die bevuild zijn met lichaamsvochten, bloed of slijmvliezen</vt:lpstr>
      <vt:lpstr>Bij overgang van een vuile naar een propere zone bij dezelfde bewoner</vt:lpstr>
      <vt:lpstr>7.4 Hoe correct uittrekken</vt:lpstr>
      <vt:lpstr>VRAGEN?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Van Cleemputte Cedric</dc:creator>
  <cp:revision>2</cp:revision>
  <dcterms:created xsi:type="dcterms:W3CDTF">2025-04-09T06:26:29Z</dcterms:created>
  <dcterms:modified xsi:type="dcterms:W3CDTF">2025-05-05T06:45:53Z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0x010100B9DE7C26A74A054F9F6A47C3E33470D9</vt:lpwstr>
  </property>
  <property fmtid="{D5CDD505-2E9C-101B-9397-08002B2CF9AE}" pid="3" name="MediaServiceImageTags">
    <vt:lpwstr/>
  </property>
</Properties>
</file>