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5"/>
    <p:sldMasterId id="2147483660" r:id="rId6"/>
  </p:sldMasterIdLst>
  <p:notesMasterIdLst>
    <p:notesMasterId r:id="rId38"/>
  </p:notesMasterIdLst>
  <p:handoutMasterIdLst>
    <p:handoutMasterId r:id="rId39"/>
  </p:handoutMasterIdLst>
  <p:sldIdLst>
    <p:sldId id="265" r:id="rId7"/>
    <p:sldId id="269" r:id="rId8"/>
    <p:sldId id="274" r:id="rId9"/>
    <p:sldId id="270" r:id="rId10"/>
    <p:sldId id="275" r:id="rId11"/>
    <p:sldId id="288" r:id="rId12"/>
    <p:sldId id="287" r:id="rId13"/>
    <p:sldId id="268" r:id="rId14"/>
    <p:sldId id="291" r:id="rId15"/>
    <p:sldId id="272" r:id="rId16"/>
    <p:sldId id="276" r:id="rId17"/>
    <p:sldId id="277" r:id="rId18"/>
    <p:sldId id="278" r:id="rId19"/>
    <p:sldId id="279" r:id="rId20"/>
    <p:sldId id="292" r:id="rId21"/>
    <p:sldId id="293" r:id="rId22"/>
    <p:sldId id="294" r:id="rId23"/>
    <p:sldId id="295" r:id="rId24"/>
    <p:sldId id="271" r:id="rId25"/>
    <p:sldId id="281" r:id="rId26"/>
    <p:sldId id="282" r:id="rId27"/>
    <p:sldId id="301" r:id="rId28"/>
    <p:sldId id="296" r:id="rId29"/>
    <p:sldId id="302" r:id="rId30"/>
    <p:sldId id="283" r:id="rId31"/>
    <p:sldId id="289" r:id="rId32"/>
    <p:sldId id="290" r:id="rId33"/>
    <p:sldId id="297" r:id="rId34"/>
    <p:sldId id="298" r:id="rId35"/>
    <p:sldId id="299" r:id="rId36"/>
    <p:sldId id="286" r:id="rId37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FlandersArtSans-Bold" panose="00000800000000000000" pitchFamily="2" charset="0"/>
      <p:bold r:id="rId44"/>
    </p:embeddedFont>
    <p:embeddedFont>
      <p:font typeface="FlandersArtSans-Regular" panose="00000500000000000000" pitchFamily="2" charset="0"/>
      <p:regular r:id="rId45"/>
    </p:embeddedFont>
    <p:embeddedFont>
      <p:font typeface="FlandersArtSerif-Regular" panose="00000500000000000000" pitchFamily="2" charset="0"/>
      <p:regular r:id="rId46"/>
    </p:embeddedFont>
  </p:embeddedFontLst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55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717171"/>
    <a:srgbClr val="646464"/>
    <a:srgbClr val="9B9B9B"/>
    <a:srgbClr val="EEEE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194816-7B28-49EA-AF8B-7102E1F2E772}" v="34" dt="2023-02-14T14:59:51.3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76" autoAdjust="0"/>
    <p:restoredTop sz="86394" autoAdjust="0"/>
  </p:normalViewPr>
  <p:slideViewPr>
    <p:cSldViewPr snapToGrid="0" showGuides="1">
      <p:cViewPr varScale="1">
        <p:scale>
          <a:sx n="74" d="100"/>
          <a:sy n="74" d="100"/>
        </p:scale>
        <p:origin x="1786" y="67"/>
      </p:cViewPr>
      <p:guideLst>
        <p:guide orient="horz" pos="2160"/>
        <p:guide pos="2880"/>
        <p:guide pos="55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7" d="100"/>
          <a:sy n="87" d="100"/>
        </p:scale>
        <p:origin x="3840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font" Target="fonts/font3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font" Target="fonts/font2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font" Target="fonts/font5.fntdata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font" Target="fonts/font4.fntdata"/><Relationship Id="rId48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nl-NL" dirty="0"/>
              <a:t>Zorg en Gezondheid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C7F27-3F35-C348-A7B2-F69A620161E2}" type="datetimeFigureOut">
              <a:rPr lang="nl-NL" smtClean="0"/>
              <a:t>23-2-2023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9D320-CCF8-334E-8C41-0A87F0B8CD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80068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nl-BE" dirty="0"/>
              <a:t>Zorg en Gezondheid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937DD8-B20A-47A6-AA94-FD478FAA3C28}" type="datetimeFigureOut">
              <a:rPr lang="nl-BE" smtClean="0"/>
              <a:pPr/>
              <a:t>23/02/2023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A0D9C-0CD0-4097-81EC-9B83965EC08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76783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1</a:t>
            </a:fld>
            <a:endParaRPr lang="nl-B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8</a:t>
            </a:fld>
            <a:endParaRPr lang="nl-B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20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070942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22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44703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658" y="347199"/>
            <a:ext cx="1529665" cy="1080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2016000"/>
            <a:ext cx="7416000" cy="2088000"/>
          </a:xfrm>
        </p:spPr>
        <p:txBody>
          <a:bodyPr anchor="b" anchorCtr="0">
            <a:noAutofit/>
          </a:bodyPr>
          <a:lstStyle>
            <a:lvl1pPr indent="0" algn="l">
              <a:lnSpc>
                <a:spcPts val="5400"/>
              </a:lnSpc>
              <a:defRPr sz="5400" b="0" i="0"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96000" y="4140000"/>
            <a:ext cx="7416000" cy="1655763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580"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 dirty="0"/>
          </a:p>
        </p:txBody>
      </p:sp>
      <p:sp>
        <p:nvSpPr>
          <p:cNvPr id="9" name="Tijdelijke aanduiding voor tekst 10"/>
          <p:cNvSpPr>
            <a:spLocks noGrp="1"/>
          </p:cNvSpPr>
          <p:nvPr>
            <p:ph type="body" sz="quarter" idx="15" hasCustomPrompt="1"/>
          </p:nvPr>
        </p:nvSpPr>
        <p:spPr>
          <a:xfrm>
            <a:off x="4426123" y="6361603"/>
            <a:ext cx="4435200" cy="352800"/>
          </a:xfrm>
        </p:spPr>
        <p:txBody>
          <a:bodyPr/>
          <a:lstStyle>
            <a:lvl1pPr marL="0" indent="0" algn="r">
              <a:buNone/>
              <a:defRPr sz="1700">
                <a:solidFill>
                  <a:schemeClr val="tx1"/>
                </a:solidFill>
                <a:latin typeface="FlandersArtSans-Regular" panose="00000500000000000000" pitchFamily="2" charset="0"/>
              </a:defRPr>
            </a:lvl1pPr>
          </a:lstStyle>
          <a:p>
            <a:pPr lvl="0"/>
            <a:r>
              <a:rPr lang="nl-NL" dirty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129012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eperen 11"/>
          <p:cNvGrpSpPr/>
          <p:nvPr userDrawn="1"/>
        </p:nvGrpSpPr>
        <p:grpSpPr>
          <a:xfrm>
            <a:off x="288000" y="286525"/>
            <a:ext cx="8553506" cy="6265475"/>
            <a:chOff x="288000" y="288000"/>
            <a:chExt cx="8553506" cy="6265475"/>
          </a:xfrm>
          <a:solidFill>
            <a:schemeClr val="tx2"/>
          </a:solidFill>
        </p:grpSpPr>
        <p:sp>
          <p:nvSpPr>
            <p:cNvPr id="10" name="Rechthoek 9"/>
            <p:cNvSpPr>
              <a:spLocks/>
            </p:cNvSpPr>
            <p:nvPr userDrawn="1"/>
          </p:nvSpPr>
          <p:spPr>
            <a:xfrm>
              <a:off x="288000" y="288000"/>
              <a:ext cx="6767999" cy="6265475"/>
            </a:xfrm>
            <a:prstGeom prst="rect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chemeClr val="bg1"/>
                </a:solidFill>
                <a:latin typeface="FlandersArtSans-Regular" panose="00000500000000000000" pitchFamily="2" charset="0"/>
              </a:endParaRPr>
            </a:p>
          </p:txBody>
        </p:sp>
        <p:sp>
          <p:nvSpPr>
            <p:cNvPr id="11" name="Rechthoekige driehoek 10"/>
            <p:cNvSpPr/>
            <p:nvPr userDrawn="1"/>
          </p:nvSpPr>
          <p:spPr>
            <a:xfrm>
              <a:off x="705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chemeClr val="bg1"/>
                </a:solidFill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304000" y="2520002"/>
            <a:ext cx="5342082" cy="1579711"/>
          </a:xfrm>
        </p:spPr>
        <p:txBody>
          <a:bodyPr anchor="b" anchorCtr="0">
            <a:noAutofit/>
          </a:bodyPr>
          <a:lstStyle>
            <a:lvl1pPr algn="l">
              <a:lnSpc>
                <a:spcPts val="5400"/>
              </a:lnSpc>
              <a:defRPr sz="5400" b="0" i="0">
                <a:solidFill>
                  <a:schemeClr val="bg1"/>
                </a:solidFill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2304000" y="4174703"/>
            <a:ext cx="5354606" cy="1053708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58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ondertitelstijl van het model te bewerken</a:t>
            </a:r>
            <a:endParaRPr lang="nl-BE" dirty="0"/>
          </a:p>
        </p:txBody>
      </p:sp>
      <p:sp>
        <p:nvSpPr>
          <p:cNvPr id="13" name="Tijdelijke aanduiding voor tekst 2"/>
          <p:cNvSpPr>
            <a:spLocks noGrp="1"/>
          </p:cNvSpPr>
          <p:nvPr>
            <p:ph idx="12" hasCustomPrompt="1"/>
          </p:nvPr>
        </p:nvSpPr>
        <p:spPr>
          <a:xfrm>
            <a:off x="504001" y="6044105"/>
            <a:ext cx="4773240" cy="3528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>
              <a:buFontTx/>
              <a:buNone/>
              <a:defRPr sz="17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5pPr>
              <a:defRPr>
                <a:solidFill>
                  <a:schemeClr val="bg1"/>
                </a:solidFill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4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01875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/>
          <p:nvPr userDrawn="1"/>
        </p:nvGrpSpPr>
        <p:grpSpPr>
          <a:xfrm>
            <a:off x="1476002" y="288001"/>
            <a:ext cx="7379999" cy="6265475"/>
            <a:chOff x="1476000" y="288000"/>
            <a:chExt cx="7379999" cy="6265475"/>
          </a:xfrm>
          <a:solidFill>
            <a:schemeClr val="tx2"/>
          </a:solidFill>
        </p:grpSpPr>
        <p:sp>
          <p:nvSpPr>
            <p:cNvPr id="8" name="Rechthoek 7"/>
            <p:cNvSpPr>
              <a:spLocks/>
            </p:cNvSpPr>
            <p:nvPr userDrawn="1"/>
          </p:nvSpPr>
          <p:spPr>
            <a:xfrm>
              <a:off x="3277896" y="288000"/>
              <a:ext cx="5578103" cy="6265475"/>
            </a:xfrm>
            <a:prstGeom prst="rect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>
                <a:solidFill>
                  <a:schemeClr val="bg1"/>
                </a:solidFill>
                <a:latin typeface="FlandersArtSans-Regular" panose="00000500000000000000" pitchFamily="2" charset="0"/>
              </a:endParaRPr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H="1">
              <a:off x="1476000" y="288000"/>
              <a:ext cx="1800000" cy="6264000"/>
            </a:xfrm>
            <a:prstGeom prst="rtTriangl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chemeClr val="bg1"/>
                </a:solidFill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996052" y="2104575"/>
            <a:ext cx="3816000" cy="2484000"/>
          </a:xfrm>
        </p:spPr>
        <p:txBody>
          <a:bodyPr anchor="t" anchorCtr="0">
            <a:noAutofit/>
          </a:bodyPr>
          <a:lstStyle>
            <a:lvl1pPr algn="l">
              <a:lnSpc>
                <a:spcPts val="54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000832" y="4631623"/>
            <a:ext cx="3816000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spcBef>
                <a:spcPts val="0"/>
              </a:spcBef>
              <a:buNone/>
              <a:defRPr sz="158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ondertitelstijl van het model te bewerken</a:t>
            </a:r>
            <a:endParaRPr lang="nl-BE" dirty="0"/>
          </a:p>
        </p:txBody>
      </p:sp>
      <p:sp>
        <p:nvSpPr>
          <p:cNvPr id="12" name="Tijdelijke aanduiding voor tekst 2"/>
          <p:cNvSpPr>
            <a:spLocks noGrp="1"/>
          </p:cNvSpPr>
          <p:nvPr>
            <p:ph idx="12" hasCustomPrompt="1"/>
          </p:nvPr>
        </p:nvSpPr>
        <p:spPr>
          <a:xfrm>
            <a:off x="3636022" y="6044105"/>
            <a:ext cx="4773240" cy="3528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r">
              <a:buFontTx/>
              <a:buNone/>
              <a:defRPr sz="17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5pPr algn="r">
              <a:defRPr>
                <a:solidFill>
                  <a:schemeClr val="bg1"/>
                </a:solidFill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4"/>
            <a:endParaRPr lang="nl-BE" dirty="0"/>
          </a:p>
        </p:txBody>
      </p:sp>
      <p:pic>
        <p:nvPicPr>
          <p:cNvPr id="9" name="Tijdelijke aanduiding voor afbeelding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99" y="305999"/>
            <a:ext cx="1529665" cy="108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421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sz="quarter" idx="14"/>
          </p:nvPr>
        </p:nvSpPr>
        <p:spPr>
          <a:xfrm>
            <a:off x="0" y="-1"/>
            <a:ext cx="9144000" cy="6858001"/>
          </a:xfrm>
        </p:spPr>
        <p:txBody>
          <a:bodyPr anchor="ctr"/>
          <a:lstStyle>
            <a:lvl1pPr marL="0" indent="0" algn="r">
              <a:buNone/>
              <a:defRPr>
                <a:solidFill>
                  <a:srgbClr val="FF0000"/>
                </a:solidFill>
              </a:defRPr>
            </a:lvl1pPr>
          </a:lstStyle>
          <a:p>
            <a:endParaRPr lang="nl-BE" dirty="0"/>
          </a:p>
        </p:txBody>
      </p:sp>
      <p:grpSp>
        <p:nvGrpSpPr>
          <p:cNvPr id="11" name="Groep 10"/>
          <p:cNvGrpSpPr/>
          <p:nvPr userDrawn="1"/>
        </p:nvGrpSpPr>
        <p:grpSpPr>
          <a:xfrm>
            <a:off x="-1" y="0"/>
            <a:ext cx="6228000" cy="6858000"/>
            <a:chOff x="288001" y="288000"/>
            <a:chExt cx="6033505" cy="6265475"/>
          </a:xfrm>
          <a:solidFill>
            <a:schemeClr val="tx2"/>
          </a:solidFill>
        </p:grpSpPr>
        <p:sp>
          <p:nvSpPr>
            <p:cNvPr id="9" name="Rechthoek 8"/>
            <p:cNvSpPr>
              <a:spLocks/>
            </p:cNvSpPr>
            <p:nvPr userDrawn="1"/>
          </p:nvSpPr>
          <p:spPr>
            <a:xfrm flipV="1"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chemeClr val="bg1"/>
                </a:solidFill>
              </a:endParaRPr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V="1"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chemeClr val="bg1"/>
                </a:solidFill>
              </a:endParaRPr>
            </a:p>
          </p:txBody>
        </p:sp>
      </p:grp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876016" y="6328279"/>
            <a:ext cx="2141621" cy="365125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</a:lstStyle>
          <a:p>
            <a:fld id="{7749CDD0-7D77-4D23-9A27-F361E39BA472}" type="datetime1">
              <a:rPr lang="nl-BE" smtClean="0"/>
              <a:pPr/>
              <a:t>23/02/2023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8" name="Titel 1"/>
          <p:cNvSpPr>
            <a:spLocks noGrp="1"/>
          </p:cNvSpPr>
          <p:nvPr>
            <p:ph type="ctrTitle"/>
          </p:nvPr>
        </p:nvSpPr>
        <p:spPr>
          <a:xfrm>
            <a:off x="1332002" y="756847"/>
            <a:ext cx="3456131" cy="1800000"/>
          </a:xfrm>
        </p:spPr>
        <p:txBody>
          <a:bodyPr anchor="b" anchorCtr="0">
            <a:noAutofit/>
          </a:bodyPr>
          <a:lstStyle>
            <a:lvl1pPr algn="l">
              <a:lnSpc>
                <a:spcPts val="3800"/>
              </a:lnSpc>
              <a:defRPr sz="3700" b="0" i="0">
                <a:solidFill>
                  <a:schemeClr val="bg1"/>
                </a:solidFill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13"/>
          </p:nvPr>
        </p:nvSpPr>
        <p:spPr>
          <a:xfrm>
            <a:off x="1332000" y="2987448"/>
            <a:ext cx="3112678" cy="2770099"/>
          </a:xfrm>
        </p:spPr>
        <p:txBody>
          <a:bodyPr/>
          <a:lstStyle>
            <a:lvl1pPr marL="0" indent="0">
              <a:lnSpc>
                <a:spcPts val="2500"/>
              </a:lnSpc>
              <a:spcBef>
                <a:spcPts val="0"/>
              </a:spcBef>
              <a:buFontTx/>
              <a:buNone/>
              <a:defRPr sz="21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210186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3"/>
          </p:nvPr>
        </p:nvSpPr>
        <p:spPr>
          <a:xfrm>
            <a:off x="288000" y="0"/>
            <a:ext cx="8856000" cy="6858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2" y="756000"/>
            <a:ext cx="4400361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0" i="0">
                <a:solidFill>
                  <a:schemeClr val="bg1"/>
                </a:solidFill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15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876016" y="6336000"/>
            <a:ext cx="2141621" cy="365125"/>
          </a:xfrm>
        </p:spPr>
        <p:txBody>
          <a:bodyPr/>
          <a:lstStyle>
            <a:lvl1pPr>
              <a:defRPr sz="900">
                <a:latin typeface="FlandersArtSans-Regular" panose="00000500000000000000" pitchFamily="2" charset="0"/>
              </a:defRPr>
            </a:lvl1pPr>
          </a:lstStyle>
          <a:p>
            <a:fld id="{7749CDD0-7D77-4D23-9A27-F361E39BA472}" type="datetime1">
              <a:rPr lang="nl-BE" smtClean="0"/>
              <a:pPr/>
              <a:t>23/02/2023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B5AE367-735E-490C-BBD5-77D470C7EB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0" y="5621125"/>
            <a:ext cx="1529665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108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2"/>
          </p:nvPr>
        </p:nvSpPr>
        <p:spPr>
          <a:xfrm>
            <a:off x="287999" y="0"/>
            <a:ext cx="8856000" cy="6858000"/>
          </a:xfrm>
        </p:spPr>
        <p:txBody>
          <a:bodyPr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2023200"/>
            <a:ext cx="3108049" cy="2073600"/>
          </a:xfrm>
        </p:spPr>
        <p:txBody>
          <a:bodyPr anchor="b" anchorCtr="0">
            <a:noAutofit/>
          </a:bodyPr>
          <a:lstStyle>
            <a:lvl1pPr indent="0" algn="l">
              <a:lnSpc>
                <a:spcPts val="5400"/>
              </a:lnSpc>
              <a:defRPr sz="5400" b="0">
                <a:solidFill>
                  <a:schemeClr val="bg1"/>
                </a:solidFill>
                <a:latin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96000" y="4154400"/>
            <a:ext cx="7416000" cy="1656000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 dirty="0"/>
          </a:p>
        </p:txBody>
      </p:sp>
      <p:sp>
        <p:nvSpPr>
          <p:cNvPr id="15" name="Tijdelijke aanduiding voor tekst 10"/>
          <p:cNvSpPr>
            <a:spLocks noGrp="1"/>
          </p:cNvSpPr>
          <p:nvPr>
            <p:ph type="body" sz="quarter" idx="15" hasCustomPrompt="1"/>
          </p:nvPr>
        </p:nvSpPr>
        <p:spPr>
          <a:xfrm>
            <a:off x="4426123" y="6361603"/>
            <a:ext cx="4435200" cy="352800"/>
          </a:xfrm>
        </p:spPr>
        <p:txBody>
          <a:bodyPr/>
          <a:lstStyle>
            <a:lvl1pPr marL="0" indent="0" algn="r">
              <a:buNone/>
              <a:defRPr sz="17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</a:lstStyle>
          <a:p>
            <a:pPr lvl="0"/>
            <a:r>
              <a:rPr lang="nl-NL" dirty="0"/>
              <a:t>KLIK OM DE MODELSTIJLEN TE BEWERKEN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792C6CB-F0B4-4AC1-8EDA-EA70DDD93A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658" y="347199"/>
            <a:ext cx="1529665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11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3"/>
          </p:nvPr>
        </p:nvSpPr>
        <p:spPr>
          <a:xfrm>
            <a:off x="288000" y="0"/>
            <a:ext cx="8856000" cy="6858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2" y="756000"/>
            <a:ext cx="4400361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0" i="0">
                <a:solidFill>
                  <a:schemeClr val="bg1"/>
                </a:solidFill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8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876016" y="6336000"/>
            <a:ext cx="2141621" cy="365125"/>
          </a:xfrm>
        </p:spPr>
        <p:txBody>
          <a:bodyPr/>
          <a:lstStyle>
            <a:lvl1pPr>
              <a:defRPr sz="900">
                <a:latin typeface="FlandersArtSans-Regular" panose="00000500000000000000" pitchFamily="2" charset="0"/>
              </a:defRPr>
            </a:lvl1pPr>
          </a:lstStyle>
          <a:p>
            <a:fld id="{7749CDD0-7D77-4D23-9A27-F361E39BA472}" type="datetime1">
              <a:rPr lang="nl-BE" smtClean="0"/>
              <a:pPr/>
              <a:t>23/02/2023</a:t>
            </a:fld>
            <a:r>
              <a:rPr lang="nl-BE" dirty="0"/>
              <a:t> </a:t>
            </a:r>
            <a:r>
              <a:rPr lang="nl-BE" b="1" dirty="0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2" name="Ondertitel 2"/>
          <p:cNvSpPr>
            <a:spLocks noGrp="1"/>
          </p:cNvSpPr>
          <p:nvPr>
            <p:ph type="subTitle" idx="1"/>
          </p:nvPr>
        </p:nvSpPr>
        <p:spPr>
          <a:xfrm>
            <a:off x="5176693" y="4191644"/>
            <a:ext cx="3408509" cy="2112905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500"/>
              </a:lnSpc>
              <a:spcBef>
                <a:spcPts val="0"/>
              </a:spcBef>
              <a:buNone/>
              <a:defRPr sz="2100">
                <a:latin typeface="FlandersArtSans-Regular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D056453D-04D0-449E-9A71-F5E50300B6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0" y="5621125"/>
            <a:ext cx="1529665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557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3"/>
          </p:nvPr>
        </p:nvSpPr>
        <p:spPr>
          <a:xfrm>
            <a:off x="288000" y="0"/>
            <a:ext cx="8856000" cy="6858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grpSp>
        <p:nvGrpSpPr>
          <p:cNvPr id="11" name="Groeperen 10"/>
          <p:cNvGrpSpPr/>
          <p:nvPr userDrawn="1"/>
        </p:nvGrpSpPr>
        <p:grpSpPr>
          <a:xfrm>
            <a:off x="288000" y="3402000"/>
            <a:ext cx="8856000" cy="3456000"/>
            <a:chOff x="288000" y="3402000"/>
            <a:chExt cx="8856000" cy="3456000"/>
          </a:xfrm>
        </p:grpSpPr>
        <p:sp>
          <p:nvSpPr>
            <p:cNvPr id="5" name="Rechthoek 4"/>
            <p:cNvSpPr/>
            <p:nvPr userDrawn="1"/>
          </p:nvSpPr>
          <p:spPr>
            <a:xfrm>
              <a:off x="288000" y="4266000"/>
              <a:ext cx="8856000" cy="259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Rechthoekige driehoek 6"/>
            <p:cNvSpPr/>
            <p:nvPr userDrawn="1"/>
          </p:nvSpPr>
          <p:spPr>
            <a:xfrm flipH="1">
              <a:off x="288000" y="3402000"/>
              <a:ext cx="8856000" cy="864000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2" y="756000"/>
            <a:ext cx="3686547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0" i="0">
                <a:solidFill>
                  <a:schemeClr val="bg1"/>
                </a:solidFill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8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876016" y="6336000"/>
            <a:ext cx="2141621" cy="365125"/>
          </a:xfrm>
        </p:spPr>
        <p:txBody>
          <a:bodyPr/>
          <a:lstStyle>
            <a:lvl1pPr>
              <a:defRPr sz="900">
                <a:latin typeface="FlandersArtSans-Regular" panose="00000500000000000000" pitchFamily="2" charset="0"/>
              </a:defRPr>
            </a:lvl1pPr>
          </a:lstStyle>
          <a:p>
            <a:fld id="{7749CDD0-7D77-4D23-9A27-F361E39BA472}" type="datetime1">
              <a:rPr lang="nl-BE" smtClean="0"/>
              <a:pPr/>
              <a:t>23/02/2023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99C901ED-89BA-4A2B-AC79-446A97E0A9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0" y="5621125"/>
            <a:ext cx="1529665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98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 b="0" i="0"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320146" y="1908000"/>
            <a:ext cx="3391854" cy="3649421"/>
          </a:xfrm>
        </p:spPr>
        <p:txBody>
          <a:bodyPr bIns="0"/>
          <a:lstStyle>
            <a:lvl1pPr>
              <a:spcBef>
                <a:spcPts val="300"/>
              </a:spcBef>
              <a:defRPr sz="2000"/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</a:defRPr>
            </a:lvl2pPr>
            <a:lvl3pPr>
              <a:spcBef>
                <a:spcPts val="300"/>
              </a:spcBef>
              <a:defRPr sz="1600"/>
            </a:lvl3pPr>
            <a:lvl4pPr>
              <a:spcBef>
                <a:spcPts val="300"/>
              </a:spcBef>
              <a:defRPr sz="1600"/>
            </a:lvl4pPr>
            <a:lvl5pPr>
              <a:spcBef>
                <a:spcPts val="300"/>
              </a:spcBef>
              <a:defRPr sz="16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  <p:sp>
        <p:nvSpPr>
          <p:cNvPr id="12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876016" y="6336000"/>
            <a:ext cx="2141621" cy="365125"/>
          </a:xfrm>
        </p:spPr>
        <p:txBody>
          <a:bodyPr/>
          <a:lstStyle>
            <a:lvl1pPr>
              <a:defRPr sz="900">
                <a:latin typeface="FlandersArtSans-Regular" panose="00000500000000000000" pitchFamily="2" charset="0"/>
              </a:defRPr>
            </a:lvl1pPr>
          </a:lstStyle>
          <a:p>
            <a:fld id="{7749CDD0-7D77-4D23-9A27-F361E39BA472}" type="datetime1">
              <a:rPr lang="nl-BE" smtClean="0"/>
              <a:pPr/>
              <a:t>23/02/2023</a:t>
            </a:fld>
            <a:r>
              <a:rPr lang="nl-BE" dirty="0"/>
              <a:t> </a:t>
            </a:r>
            <a:r>
              <a:rPr lang="nl-BE" b="1" dirty="0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5" name="Tijdelijke aanduiding voor afbeelding 4"/>
          <p:cNvSpPr>
            <a:spLocks noGrp="1"/>
          </p:cNvSpPr>
          <p:nvPr>
            <p:ph type="pic" sz="quarter" idx="13"/>
          </p:nvPr>
        </p:nvSpPr>
        <p:spPr>
          <a:xfrm>
            <a:off x="1294228" y="1908000"/>
            <a:ext cx="3708000" cy="3649421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FAD21E1-3BAF-4C22-A117-A228F56504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0" y="5621125"/>
            <a:ext cx="1529665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013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 b="0" i="0"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96000" y="1908000"/>
            <a:ext cx="3708000" cy="3640544"/>
          </a:xfrm>
        </p:spPr>
        <p:txBody>
          <a:bodyPr bIns="0"/>
          <a:lstStyle>
            <a:lvl1pPr>
              <a:spcBef>
                <a:spcPts val="300"/>
              </a:spcBef>
              <a:defRPr sz="2000">
                <a:latin typeface="FlandersArtSans-Bold" panose="00000800000000000000" pitchFamily="2" charset="0"/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</a:defRPr>
            </a:lvl2pPr>
            <a:lvl3pPr>
              <a:spcBef>
                <a:spcPts val="300"/>
              </a:spcBef>
              <a:defRPr sz="1800">
                <a:latin typeface="FlandersArtSans-Regular" panose="00000500000000000000" pitchFamily="2" charset="0"/>
              </a:defRPr>
            </a:lvl3pPr>
            <a:lvl4pPr>
              <a:spcBef>
                <a:spcPts val="300"/>
              </a:spcBef>
              <a:defRPr sz="1800">
                <a:latin typeface="FlandersArtSans-Regular" panose="00000500000000000000" pitchFamily="2" charset="0"/>
              </a:defRPr>
            </a:lvl4pPr>
            <a:lvl5pPr>
              <a:spcBef>
                <a:spcPts val="300"/>
              </a:spcBef>
              <a:defRPr sz="1800"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876016" y="6336000"/>
            <a:ext cx="2141621" cy="365125"/>
          </a:xfrm>
        </p:spPr>
        <p:txBody>
          <a:bodyPr/>
          <a:lstStyle>
            <a:lvl1pPr>
              <a:defRPr sz="900">
                <a:latin typeface="FlandersArtSans-Regular" panose="00000500000000000000" pitchFamily="2" charset="0"/>
              </a:defRPr>
            </a:lvl1pPr>
          </a:lstStyle>
          <a:p>
            <a:fld id="{7749CDD0-7D77-4D23-9A27-F361E39BA472}" type="datetime1">
              <a:rPr lang="nl-BE" smtClean="0"/>
              <a:pPr/>
              <a:t>23/02/2023</a:t>
            </a:fld>
            <a:r>
              <a:rPr lang="nl-BE" dirty="0"/>
              <a:t> </a:t>
            </a:r>
            <a:r>
              <a:rPr lang="nl-BE" b="1" dirty="0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0" name="Tijdelijke aanduiding voor inhoud 3"/>
          <p:cNvSpPr>
            <a:spLocks noGrp="1"/>
          </p:cNvSpPr>
          <p:nvPr>
            <p:ph sz="half" idx="13"/>
          </p:nvPr>
        </p:nvSpPr>
        <p:spPr>
          <a:xfrm>
            <a:off x="5040000" y="1908000"/>
            <a:ext cx="3672000" cy="3640544"/>
          </a:xfrm>
        </p:spPr>
        <p:txBody>
          <a:bodyPr bIns="0"/>
          <a:lstStyle>
            <a:lvl1pPr>
              <a:defRPr sz="2000">
                <a:latin typeface="FlandersArtSans-Bold" panose="00000800000000000000" pitchFamily="2" charset="0"/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</a:defRPr>
            </a:lvl2pPr>
            <a:lvl3pPr>
              <a:spcBef>
                <a:spcPts val="300"/>
              </a:spcBef>
              <a:defRPr sz="1800">
                <a:latin typeface="FlandersArtSans-Regular" panose="00000500000000000000" pitchFamily="2" charset="0"/>
              </a:defRPr>
            </a:lvl3pPr>
            <a:lvl4pPr>
              <a:spcBef>
                <a:spcPts val="300"/>
              </a:spcBef>
              <a:defRPr sz="1800">
                <a:latin typeface="FlandersArtSans-Regular" panose="00000500000000000000" pitchFamily="2" charset="0"/>
              </a:defRPr>
            </a:lvl4pPr>
            <a:lvl5pPr>
              <a:spcBef>
                <a:spcPts val="300"/>
              </a:spcBef>
              <a:defRPr sz="1800"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7379EFD7-D9FD-4322-8548-071DAF0E13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0" y="5621125"/>
            <a:ext cx="1529665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29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6876016" y="6336000"/>
            <a:ext cx="2141621" cy="365125"/>
          </a:xfrm>
        </p:spPr>
        <p:txBody>
          <a:bodyPr/>
          <a:lstStyle>
            <a:lvl1pPr>
              <a:defRPr sz="900">
                <a:latin typeface="FlandersArtSans-Regular" panose="00000500000000000000" pitchFamily="2" charset="0"/>
              </a:defRPr>
            </a:lvl1pPr>
          </a:lstStyle>
          <a:p>
            <a:fld id="{7749CDD0-7D77-4D23-9A27-F361E39BA472}" type="datetime1">
              <a:rPr lang="nl-BE" smtClean="0"/>
              <a:pPr/>
              <a:t>23/02/2023</a:t>
            </a:fld>
            <a:r>
              <a:rPr lang="nl-BE" dirty="0"/>
              <a:t> </a:t>
            </a:r>
            <a:r>
              <a:rPr lang="nl-BE" b="1" dirty="0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>
                <a:latin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96000" y="1915200"/>
            <a:ext cx="7416000" cy="3672000"/>
          </a:xfrm>
        </p:spPr>
        <p:txBody>
          <a:bodyPr bIns="0"/>
          <a:lstStyle>
            <a:lvl1pPr marL="0" indent="0">
              <a:lnSpc>
                <a:spcPct val="90000"/>
              </a:lnSpc>
              <a:buFontTx/>
              <a:buBlip>
                <a:blip r:embed="rId2"/>
              </a:buBlip>
              <a:defRPr sz="2200">
                <a:latin typeface="FlandersArtSans-Regular" panose="00000500000000000000" pitchFamily="2" charset="0"/>
              </a:defRPr>
            </a:lvl1pPr>
            <a:lvl2pPr>
              <a:lnSpc>
                <a:spcPct val="90000"/>
              </a:lnSpc>
              <a:buSzPct val="75000"/>
              <a:buFontTx/>
              <a:buBlip>
                <a:blip r:embed="rId3"/>
              </a:buBlip>
              <a:defRPr sz="220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</a:defRPr>
            </a:lvl2pPr>
            <a:lvl3pPr>
              <a:lnSpc>
                <a:spcPct val="90000"/>
              </a:lnSpc>
              <a:buSzPct val="85000"/>
              <a:defRPr>
                <a:latin typeface="FlandersArtSans-Regular" panose="00000500000000000000" pitchFamily="2" charset="0"/>
              </a:defRPr>
            </a:lvl3pPr>
            <a:lvl4pPr>
              <a:lnSpc>
                <a:spcPct val="90000"/>
              </a:lnSpc>
              <a:defRPr>
                <a:latin typeface="FlandersArtSans-Regular" panose="00000500000000000000" pitchFamily="2" charset="0"/>
              </a:defRPr>
            </a:lvl4pPr>
            <a:lvl5pPr>
              <a:lnSpc>
                <a:spcPct val="90000"/>
              </a:lnSpc>
              <a:defRPr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CCEFAC64-8674-49E1-98E7-F94DBD9EAD7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0" y="5621125"/>
            <a:ext cx="1529665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133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4"/>
          <p:cNvSpPr>
            <a:spLocks noGrp="1"/>
          </p:cNvSpPr>
          <p:nvPr>
            <p:ph type="pic" sz="quarter" idx="10"/>
          </p:nvPr>
        </p:nvSpPr>
        <p:spPr>
          <a:xfrm>
            <a:off x="288000" y="288000"/>
            <a:ext cx="8568000" cy="6264000"/>
          </a:xfrm>
        </p:spPr>
        <p:txBody>
          <a:bodyPr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nl-BE"/>
          </a:p>
        </p:txBody>
      </p:sp>
      <p:grpSp>
        <p:nvGrpSpPr>
          <p:cNvPr id="16" name="Groeperen 15"/>
          <p:cNvGrpSpPr/>
          <p:nvPr userDrawn="1"/>
        </p:nvGrpSpPr>
        <p:grpSpPr>
          <a:xfrm>
            <a:off x="288002" y="288001"/>
            <a:ext cx="6033505" cy="6265475"/>
            <a:chOff x="288001" y="288000"/>
            <a:chExt cx="6033505" cy="6265475"/>
          </a:xfrm>
          <a:solidFill>
            <a:schemeClr val="tx2"/>
          </a:solidFill>
        </p:grpSpPr>
        <p:sp>
          <p:nvSpPr>
            <p:cNvPr id="12" name="Rechthoek 11"/>
            <p:cNvSpPr>
              <a:spLocks/>
            </p:cNvSpPr>
            <p:nvPr userDrawn="1"/>
          </p:nvSpPr>
          <p:spPr>
            <a:xfrm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chemeClr val="bg1"/>
                </a:solidFill>
                <a:latin typeface="FlandersArtSans-Regular" panose="00000500000000000000" pitchFamily="2" charset="0"/>
              </a:endParaRPr>
            </a:p>
          </p:txBody>
        </p:sp>
        <p:sp>
          <p:nvSpPr>
            <p:cNvPr id="13" name="Rechthoekige driehoek 12"/>
            <p:cNvSpPr/>
            <p:nvPr userDrawn="1"/>
          </p:nvSpPr>
          <p:spPr>
            <a:xfrm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chemeClr val="bg1"/>
                </a:solidFill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32000" y="2556001"/>
            <a:ext cx="3816000" cy="1943999"/>
          </a:xfrm>
        </p:spPr>
        <p:txBody>
          <a:bodyPr wrap="square" anchor="t" anchorCtr="0">
            <a:noAutofit/>
          </a:bodyPr>
          <a:lstStyle>
            <a:lvl1pPr algn="l">
              <a:lnSpc>
                <a:spcPts val="5200"/>
              </a:lnSpc>
              <a:defRPr sz="5200" b="0" i="0">
                <a:solidFill>
                  <a:schemeClr val="bg1"/>
                </a:solidFill>
                <a:latin typeface="FlandersArtSans-Bold" panose="00000800000000000000" pitchFamily="2" charset="0"/>
                <a:cs typeface="FlandersArtSans-Bold" panose="00000800000000000000" pitchFamily="2" charset="0"/>
              </a:defRPr>
            </a:lvl1pPr>
          </a:lstStyle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33577" y="4650972"/>
            <a:ext cx="3816000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58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ondertitelstijl van het model te bewerken</a:t>
            </a:r>
            <a:endParaRPr lang="nl-BE" dirty="0"/>
          </a:p>
        </p:txBody>
      </p:sp>
      <p:sp>
        <p:nvSpPr>
          <p:cNvPr id="14" name="Tijdelijke aanduiding voor tekst 2"/>
          <p:cNvSpPr>
            <a:spLocks noGrp="1"/>
          </p:cNvSpPr>
          <p:nvPr>
            <p:ph idx="12" hasCustomPrompt="1"/>
          </p:nvPr>
        </p:nvSpPr>
        <p:spPr>
          <a:xfrm>
            <a:off x="504001" y="6044105"/>
            <a:ext cx="4773240" cy="3528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>
              <a:buFontTx/>
              <a:buNone/>
              <a:defRPr sz="1700">
                <a:solidFill>
                  <a:schemeClr val="bg1"/>
                </a:solidFill>
                <a:latin typeface="FlandersArtSans-Regular" panose="00000500000000000000" pitchFamily="2" charset="0"/>
              </a:defRPr>
            </a:lvl1pPr>
            <a:lvl5pPr>
              <a:defRPr>
                <a:solidFill>
                  <a:schemeClr val="bg1"/>
                </a:solidFill>
                <a:latin typeface="FlandersArtSans-Regular" panose="00000500000000000000" pitchFamily="2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4"/>
            <a:endParaRPr lang="nl-BE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8B5DA34C-5A2D-45E9-AF34-97E32CC0FE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658" y="347199"/>
            <a:ext cx="1529665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513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6000" y="1916140"/>
            <a:ext cx="7416000" cy="3672000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 </a:t>
            </a:r>
            <a:endParaRPr lang="nl-BE" dirty="0"/>
          </a:p>
          <a:p>
            <a:pPr lvl="4"/>
            <a:endParaRPr lang="nl-BE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050875" y="6336000"/>
            <a:ext cx="90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fld id="{FD6BEBD5-99F3-4C1B-B5AF-C9279F4847C2}" type="datetimeFigureOut">
              <a:rPr lang="nl-BE" smtClean="0"/>
              <a:pPr/>
              <a:t>23/02/2023</a:t>
            </a:fld>
            <a:endParaRPr lang="nl-BE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993393" y="6336000"/>
            <a:ext cx="189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endParaRPr lang="nl-BE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944611" y="6336000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7" name="Rechthoek 6"/>
          <p:cNvSpPr/>
          <p:nvPr userDrawn="1"/>
        </p:nvSpPr>
        <p:spPr>
          <a:xfrm>
            <a:off x="1" y="0"/>
            <a:ext cx="288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48228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72" r:id="rId3"/>
    <p:sldLayoutId id="2147483674" r:id="rId4"/>
    <p:sldLayoutId id="2147483678" r:id="rId5"/>
    <p:sldLayoutId id="2147483650" r:id="rId6"/>
    <p:sldLayoutId id="2147483652" r:id="rId7"/>
    <p:sldLayoutId id="2147483655" r:id="rId8"/>
  </p:sldLayoutIdLst>
  <p:txStyles>
    <p:titleStyle>
      <a:lvl1pPr algn="l" defTabSz="914400" rtl="0" eaLnBrk="1" latinLnBrk="0" hangingPunct="1">
        <a:lnSpc>
          <a:spcPts val="3800"/>
        </a:lnSpc>
        <a:spcBef>
          <a:spcPts val="0"/>
        </a:spcBef>
        <a:buNone/>
        <a:defRPr sz="3700" b="0" i="0" kern="1200">
          <a:solidFill>
            <a:schemeClr val="tx1"/>
          </a:solidFill>
          <a:latin typeface="FlandersArtSans-Bold" panose="00000800000000000000" pitchFamily="2" charset="0"/>
          <a:ea typeface="+mj-ea"/>
          <a:cs typeface="FlandersArtSans-Bold" panose="00000800000000000000" pitchFamily="2" charset="0"/>
        </a:defRPr>
      </a:lvl1pPr>
    </p:titleStyle>
    <p:bodyStyle>
      <a:lvl1pPr marL="288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0"/>
        </a:buBlip>
        <a:defRPr sz="2200" kern="1200" spc="0">
          <a:solidFill>
            <a:schemeClr val="tx1"/>
          </a:solidFill>
          <a:latin typeface="FlandersArtSans-Bold" panose="00000800000000000000" pitchFamily="2" charset="0"/>
          <a:ea typeface="+mn-ea"/>
          <a:cs typeface="+mn-cs"/>
        </a:defRPr>
      </a:lvl1pPr>
      <a:lvl2pPr marL="576000" indent="-288000" algn="l" defTabSz="914400" rtl="0" eaLnBrk="1" latinLnBrk="0" hangingPunct="1">
        <a:lnSpc>
          <a:spcPct val="90000"/>
        </a:lnSpc>
        <a:spcBef>
          <a:spcPts val="300"/>
        </a:spcBef>
        <a:buSzPct val="70000"/>
        <a:buFontTx/>
        <a:buBlip>
          <a:blip r:embed="rId11"/>
        </a:buBlip>
        <a:defRPr sz="2200" kern="1200" spc="0">
          <a:solidFill>
            <a:schemeClr val="bg1">
              <a:lumMod val="50000"/>
            </a:schemeClr>
          </a:solidFill>
          <a:latin typeface="FlandersArtSans-Regular" panose="00000500000000000000" pitchFamily="2" charset="0"/>
          <a:ea typeface="+mn-ea"/>
          <a:cs typeface="+mn-cs"/>
        </a:defRPr>
      </a:lvl2pPr>
      <a:lvl3pPr marL="864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2"/>
        </a:buBlip>
        <a:defRPr sz="2000" kern="1200" spc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3pPr>
      <a:lvl4pPr marL="1152000" indent="-288000" algn="l" defTabSz="914400" rtl="0" eaLnBrk="1" latinLnBrk="0" hangingPunct="1">
        <a:lnSpc>
          <a:spcPct val="90000"/>
        </a:lnSpc>
        <a:spcBef>
          <a:spcPts val="300"/>
        </a:spcBef>
        <a:buSzPct val="75000"/>
        <a:buFontTx/>
        <a:buBlip>
          <a:blip r:embed="rId13"/>
        </a:buBlip>
        <a:defRPr sz="2000" kern="1200" spc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4pPr>
      <a:lvl5pPr marL="1440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0"/>
        </a:buBlip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 dirty="0"/>
              <a:t>Klik om de stijl te bewerken</a:t>
            </a:r>
            <a:endParaRPr lang="nl-BE" dirty="0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050875" y="6339600"/>
            <a:ext cx="90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fld id="{FD6BEBD5-99F3-4C1B-B5AF-C9279F4847C2}" type="datetimeFigureOut">
              <a:rPr lang="nl-BE" smtClean="0"/>
              <a:pPr/>
              <a:t>23/02/2023</a:t>
            </a:fld>
            <a:endParaRPr lang="nl-BE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993393" y="6339600"/>
            <a:ext cx="189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endParaRPr lang="nl-BE" dirty="0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944611" y="6339600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0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6000" y="1915200"/>
            <a:ext cx="7444800" cy="4352400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 </a:t>
            </a:r>
            <a:endParaRPr lang="nl-BE" dirty="0"/>
          </a:p>
          <a:p>
            <a:pPr lvl="4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541548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5" r:id="rId2"/>
    <p:sldLayoutId id="2147483677" r:id="rId3"/>
    <p:sldLayoutId id="2147483676" r:id="rId4"/>
  </p:sldLayoutIdLst>
  <p:txStyles>
    <p:titleStyle>
      <a:lvl1pPr algn="l" defTabSz="914400" rtl="0" eaLnBrk="1" latinLnBrk="0" hangingPunct="1">
        <a:lnSpc>
          <a:spcPts val="3800"/>
        </a:lnSpc>
        <a:spcBef>
          <a:spcPct val="0"/>
        </a:spcBef>
        <a:buNone/>
        <a:defRPr sz="3700" kern="1200">
          <a:solidFill>
            <a:schemeClr val="tx1"/>
          </a:solidFill>
          <a:latin typeface="FlandersArtSans-Bold" panose="00000800000000000000" pitchFamily="2" charset="0"/>
          <a:ea typeface="+mj-ea"/>
          <a:cs typeface="+mj-cs"/>
        </a:defRPr>
      </a:lvl1pPr>
    </p:titleStyle>
    <p:bodyStyle>
      <a:lvl1pPr marL="288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6"/>
        </a:buBlip>
        <a:tabLst/>
        <a:defRPr sz="2200" kern="1200" spc="0" baseline="0">
          <a:solidFill>
            <a:schemeClr val="tx1"/>
          </a:solidFill>
          <a:latin typeface="FlandersArtSans-Bold" panose="00000800000000000000" pitchFamily="2" charset="0"/>
          <a:ea typeface="+mn-ea"/>
          <a:cs typeface="+mn-cs"/>
        </a:defRPr>
      </a:lvl1pPr>
      <a:lvl2pPr marL="576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7"/>
        </a:buBlip>
        <a:tabLst/>
        <a:defRPr sz="2200" kern="1200" spc="0" baseline="0">
          <a:solidFill>
            <a:srgbClr val="9B9B9B"/>
          </a:solidFill>
          <a:latin typeface="FlandersArtSans-Regular" panose="00000500000000000000" pitchFamily="2" charset="0"/>
          <a:ea typeface="+mn-ea"/>
          <a:cs typeface="+mn-cs"/>
        </a:defRPr>
      </a:lvl2pPr>
      <a:lvl3pPr marL="864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85000"/>
        <a:buFontTx/>
        <a:buBlip>
          <a:blip r:embed="rId8"/>
        </a:buBlip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3pPr>
      <a:lvl4pPr marL="1152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9"/>
        </a:buBlip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4pPr>
      <a:lvl5pPr marL="1440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6"/>
        </a:buBlip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laamsesocialebescherming.be/formulieren" TargetMode="Externa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org-en-gezondheid.be/begeleiden-aanvraag-tegemoetkoming-hulp-aan-bejaarden" TargetMode="External"/><Relationship Id="rId2" Type="http://schemas.openxmlformats.org/officeDocument/2006/relationships/hyperlink" Target="https://www.vlaamsesocialebescherming.be/het-zorgbudget/zorgbudget-voor-ouderen-met-een-zorgnood" TargetMode="Externa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laamsesocialebescherming.be/contact/de-zorgkassen" TargetMode="External"/><Relationship Id="rId2" Type="http://schemas.openxmlformats.org/officeDocument/2006/relationships/hyperlink" Target="mailto:vsb.zorgbudgetouderen@vlaanderen.be" TargetMode="Externa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laamsesocialebescherming.be/het-zorgbudget/zorgbudget-voor-ouderen-met-een-zorgnood" TargetMode="External"/><Relationship Id="rId2" Type="http://schemas.openxmlformats.org/officeDocument/2006/relationships/hyperlink" Target="http://www.vlaamsesocialebescherming.be/ethab" TargetMode="Externa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76536" y="2042019"/>
            <a:ext cx="5342082" cy="1579711"/>
          </a:xfrm>
        </p:spPr>
        <p:txBody>
          <a:bodyPr/>
          <a:lstStyle/>
          <a:p>
            <a:r>
              <a:rPr lang="nl-BE" sz="5400" dirty="0"/>
              <a:t>ZBO - invoer</a:t>
            </a:r>
            <a:br>
              <a:rPr lang="nl-BE" sz="5400" dirty="0"/>
            </a:br>
            <a:r>
              <a:rPr lang="nl-BE" sz="5400" dirty="0"/>
              <a:t>categorie van rechtswege bij verblijf in WZC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76536" y="4312228"/>
            <a:ext cx="5354606" cy="1737067"/>
          </a:xfrm>
        </p:spPr>
        <p:txBody>
          <a:bodyPr/>
          <a:lstStyle/>
          <a:p>
            <a:r>
              <a:rPr lang="nl-BE" dirty="0"/>
              <a:t>Webinar DMW - 23/02/2023</a:t>
            </a:r>
          </a:p>
          <a:p>
            <a:endParaRPr lang="nl-BE" dirty="0"/>
          </a:p>
          <a:p>
            <a:endParaRPr lang="nl-BE" dirty="0"/>
          </a:p>
          <a:p>
            <a:endParaRPr lang="nl-BE" dirty="0"/>
          </a:p>
          <a:p>
            <a:endParaRPr lang="nl-BE" dirty="0"/>
          </a:p>
          <a:p>
            <a:endParaRPr lang="nl-BE" dirty="0"/>
          </a:p>
          <a:p>
            <a:r>
              <a:rPr lang="nl-BE" dirty="0"/>
              <a:t>Agentschap Vlaamse Sociale Bescherming</a:t>
            </a:r>
          </a:p>
          <a:p>
            <a:endParaRPr lang="nl-BE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37C1B7-E335-4808-B280-F26CC927C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Toekenning vaste zorgcategorie </a:t>
            </a:r>
            <a:r>
              <a:rPr lang="nl-NL" u="sng" dirty="0"/>
              <a:t>ZONDER</a:t>
            </a:r>
            <a:r>
              <a:rPr lang="nl-NL" dirty="0"/>
              <a:t> nieuwe aanvraag </a:t>
            </a:r>
            <a:br>
              <a:rPr lang="nl-NL" dirty="0"/>
            </a:b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0B6B382-017E-43DA-B987-C6A7401589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6000" y="1593000"/>
            <a:ext cx="7416000" cy="3672000"/>
          </a:xfrm>
        </p:spPr>
        <p:txBody>
          <a:bodyPr/>
          <a:lstStyle/>
          <a:p>
            <a:pPr>
              <a:buNone/>
            </a:pPr>
            <a:endParaRPr lang="nl-BE" sz="1800" dirty="0"/>
          </a:p>
          <a:p>
            <a:pPr marL="457200" indent="-457200">
              <a:buFont typeface="+mj-lt"/>
              <a:buAutoNum type="arabicPeriod"/>
            </a:pPr>
            <a:r>
              <a:rPr lang="nl-BE" sz="1800" dirty="0"/>
              <a:t>Verblijf in WZC </a:t>
            </a:r>
            <a:r>
              <a:rPr lang="nl-BE" sz="1800" u="sng" dirty="0"/>
              <a:t>op 31/03/2023 </a:t>
            </a:r>
            <a:r>
              <a:rPr lang="nl-BE" sz="1800" dirty="0"/>
              <a:t>+ uitbetaling ZBO</a:t>
            </a:r>
          </a:p>
          <a:p>
            <a:pPr marL="1033200" lvl="1" indent="-457200">
              <a:buFont typeface="Wingdings" panose="05000000000000000000" pitchFamily="2" charset="2"/>
              <a:buChar char="Ø"/>
            </a:pPr>
            <a:r>
              <a:rPr lang="nl-BE" sz="1800" dirty="0"/>
              <a:t>Automatische verhoging van het ZBO recht </a:t>
            </a:r>
          </a:p>
          <a:p>
            <a:pPr marL="1033200" lvl="1" indent="-457200">
              <a:buFont typeface="Wingdings" panose="05000000000000000000" pitchFamily="2" charset="2"/>
              <a:buChar char="Ø"/>
            </a:pPr>
            <a:r>
              <a:rPr lang="nl-BE" sz="1800" dirty="0"/>
              <a:t>Persoon krijgt het verschil in bedrag bij tussen maximumbedrag van rechtswege categorie en maximumbedrag vorige categorie</a:t>
            </a:r>
            <a:br>
              <a:rPr lang="nl-BE" sz="1800" dirty="0"/>
            </a:br>
            <a:endParaRPr lang="nl-BE" sz="1800" dirty="0"/>
          </a:p>
          <a:p>
            <a:pPr marL="457200" indent="-457200">
              <a:buFont typeface="+mj-lt"/>
              <a:buAutoNum type="arabicPeriod"/>
            </a:pPr>
            <a:r>
              <a:rPr lang="nl-BE" sz="1800" dirty="0"/>
              <a:t>Verblijf in WZC </a:t>
            </a:r>
            <a:r>
              <a:rPr lang="nl-BE" sz="1800" u="sng" dirty="0"/>
              <a:t>na 31/03/2023 </a:t>
            </a:r>
            <a:r>
              <a:rPr lang="nl-BE" sz="1800" dirty="0"/>
              <a:t>+ uitbetaling ZBO </a:t>
            </a:r>
          </a:p>
          <a:p>
            <a:pPr marL="1033200" lvl="1" indent="-457200">
              <a:buFont typeface="Wingdings" panose="05000000000000000000" pitchFamily="2" charset="2"/>
              <a:buChar char="Ø"/>
            </a:pPr>
            <a:r>
              <a:rPr lang="nl-BE" sz="1800" dirty="0"/>
              <a:t>Automatische toekenning van de nieuwe categorie </a:t>
            </a:r>
          </a:p>
          <a:p>
            <a:pPr marL="1033200" lvl="1" indent="-457200">
              <a:buFont typeface="Wingdings" panose="05000000000000000000" pitchFamily="2" charset="2"/>
              <a:buChar char="Ø"/>
            </a:pPr>
            <a:r>
              <a:rPr lang="nl-BE" sz="1800" dirty="0"/>
              <a:t>Actualisatie van de financiële gegevens door zorgkas</a:t>
            </a:r>
          </a:p>
          <a:p>
            <a:pPr marL="1321200" lvl="2" indent="-457200">
              <a:buFont typeface="Wingdings" panose="05000000000000000000" pitchFamily="2" charset="2"/>
              <a:buChar char="Ø"/>
            </a:pPr>
            <a:r>
              <a:rPr lang="nl-BE" sz="1800" dirty="0"/>
              <a:t>Uitzondering: gemigreerde dossiers FOD SZ waar zorgbehoevende inkomensgegevens moet actualiseren</a:t>
            </a:r>
          </a:p>
          <a:p>
            <a:pPr>
              <a:buNone/>
            </a:pPr>
            <a:endParaRPr lang="nl-BE" sz="1800" dirty="0"/>
          </a:p>
          <a:p>
            <a:pPr>
              <a:buNone/>
            </a:pPr>
            <a:r>
              <a:rPr lang="nl-BE" sz="1800" dirty="0"/>
              <a:t>Voor deze personen dient u </a:t>
            </a:r>
            <a:r>
              <a:rPr lang="nl-BE" sz="1800" b="1" u="sng" dirty="0"/>
              <a:t>geen</a:t>
            </a:r>
            <a:r>
              <a:rPr lang="nl-BE" sz="1800" dirty="0"/>
              <a:t> aanvraag of herziening in te dienen. </a:t>
            </a:r>
          </a:p>
          <a:p>
            <a:pPr>
              <a:buNone/>
            </a:pPr>
            <a:endParaRPr lang="nl-BE" sz="1800" dirty="0"/>
          </a:p>
        </p:txBody>
      </p:sp>
    </p:spTree>
    <p:extLst>
      <p:ext uri="{BB962C8B-B14F-4D97-AF65-F5344CB8AC3E}">
        <p14:creationId xmlns:p14="http://schemas.microsoft.com/office/powerpoint/2010/main" val="25347643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3E019D-0A63-4F51-B8FA-8B3DBA2FC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Toekenning vaste zorgcategorie </a:t>
            </a:r>
            <a:r>
              <a:rPr lang="nl-BE" u="sng" dirty="0"/>
              <a:t>MET</a:t>
            </a:r>
            <a:r>
              <a:rPr lang="nl-BE" dirty="0"/>
              <a:t> nieuwe aanvraag/herziening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7DAAE85-D2AB-4BA2-B154-4667CF152A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6000" y="1984523"/>
            <a:ext cx="7416000" cy="3672000"/>
          </a:xfrm>
        </p:spPr>
        <p:txBody>
          <a:bodyPr/>
          <a:lstStyle/>
          <a:p>
            <a:r>
              <a:rPr lang="nl-BE" sz="2000" dirty="0"/>
              <a:t>Voor de volgende personen kan u </a:t>
            </a:r>
            <a:r>
              <a:rPr lang="nl-BE" sz="2000" b="1" u="sng" dirty="0"/>
              <a:t>na</a:t>
            </a:r>
            <a:r>
              <a:rPr lang="nl-BE" sz="2000" dirty="0"/>
              <a:t> 1 april 2023 een aanvraag of herziening indienen: </a:t>
            </a:r>
          </a:p>
          <a:p>
            <a:pPr lvl="1"/>
            <a:r>
              <a:rPr lang="nl-BE" sz="2000" dirty="0"/>
              <a:t>Verblijf in WZC maar geen ZBO </a:t>
            </a:r>
          </a:p>
          <a:p>
            <a:pPr lvl="1"/>
            <a:r>
              <a:rPr lang="nl-BE" sz="2000" dirty="0"/>
              <a:t>Verblijf in WZC maar ZBO = 0 (vb. wegens te hoge inkomsten)</a:t>
            </a:r>
          </a:p>
          <a:p>
            <a:pPr lvl="1"/>
            <a:r>
              <a:rPr lang="nl-BE" sz="2000" dirty="0"/>
              <a:t>Verblijf niet gekend in eWZCfin (bv. Brussels rusthuis, federaal </a:t>
            </a:r>
            <a:r>
              <a:rPr lang="nl-BE" sz="2000" dirty="0" err="1"/>
              <a:t>gefinancieerd</a:t>
            </a:r>
            <a:r>
              <a:rPr lang="nl-BE" sz="2000" dirty="0"/>
              <a:t>,…)</a:t>
            </a:r>
            <a:br>
              <a:rPr lang="nl-BE" sz="2000" dirty="0"/>
            </a:br>
            <a:endParaRPr lang="nl-BE" sz="2000" dirty="0"/>
          </a:p>
          <a:p>
            <a:r>
              <a:rPr lang="nl-BE" sz="2000" dirty="0"/>
              <a:t>Let op: </a:t>
            </a:r>
          </a:p>
          <a:p>
            <a:pPr lvl="1"/>
            <a:r>
              <a:rPr lang="nl-BE" sz="2000" dirty="0"/>
              <a:t>Aanvraag/herziening pas indienen na opname in WZC (gegevens zijn dan gekend in </a:t>
            </a:r>
            <a:r>
              <a:rPr lang="nl-BE" sz="2000" dirty="0" err="1"/>
              <a:t>eZBO</a:t>
            </a:r>
            <a:r>
              <a:rPr lang="nl-BE" sz="2000" dirty="0"/>
              <a:t> - 10 dagen)</a:t>
            </a:r>
          </a:p>
          <a:p>
            <a:pPr lvl="1"/>
            <a:r>
              <a:rPr lang="nl-BE" sz="2000" dirty="0"/>
              <a:t>Herziening = 3 maanden voor tijdige melding </a:t>
            </a:r>
          </a:p>
          <a:p>
            <a:pPr lvl="1"/>
            <a:r>
              <a:rPr lang="nl-BE" sz="2000" dirty="0"/>
              <a:t>Aanvraag = start maand na aanvraag </a:t>
            </a:r>
          </a:p>
          <a:p>
            <a:pPr indent="-288000">
              <a:buNone/>
            </a:pPr>
            <a:endParaRPr lang="nl-BE" sz="2000" dirty="0"/>
          </a:p>
        </p:txBody>
      </p:sp>
    </p:spTree>
    <p:extLst>
      <p:ext uri="{BB962C8B-B14F-4D97-AF65-F5344CB8AC3E}">
        <p14:creationId xmlns:p14="http://schemas.microsoft.com/office/powerpoint/2010/main" val="30934770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6B3383-DABF-4D32-BA42-3DF58DEF2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Toekenning vaste zorgcategorie </a:t>
            </a:r>
            <a:r>
              <a:rPr lang="nl-BE" u="sng" dirty="0"/>
              <a:t>MET</a:t>
            </a:r>
            <a:r>
              <a:rPr lang="nl-BE" dirty="0"/>
              <a:t> nieuwe aanvraag/herziening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C7C0F10-9CBD-4B87-83DB-7E8FCF1263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6000" y="1872000"/>
            <a:ext cx="7416000" cy="3672000"/>
          </a:xfrm>
        </p:spPr>
        <p:txBody>
          <a:bodyPr/>
          <a:lstStyle/>
          <a:p>
            <a:pPr>
              <a:buNone/>
            </a:pPr>
            <a:r>
              <a:rPr lang="nl-BE" sz="2500" b="1" dirty="0">
                <a:latin typeface="FlandersArtSans-Bold" panose="00000800000000000000" pitchFamily="2" charset="0"/>
              </a:rPr>
              <a:t>LET OP!</a:t>
            </a:r>
          </a:p>
          <a:p>
            <a:r>
              <a:rPr lang="nl-BE" sz="2000" dirty="0"/>
              <a:t>Personen die nog geen ZBO aanvraag gedaan hebben en in een WZC verblijven krijgen pas een vaste zorgcategorie bij een aanvraag ingediend </a:t>
            </a:r>
            <a:r>
              <a:rPr lang="nl-BE" sz="2000" b="1" u="sng" dirty="0"/>
              <a:t>NA 01/04/2023</a:t>
            </a:r>
            <a:br>
              <a:rPr lang="nl-BE" sz="2000" dirty="0"/>
            </a:br>
            <a:endParaRPr lang="nl-BE" sz="2000" dirty="0"/>
          </a:p>
          <a:p>
            <a:r>
              <a:rPr lang="nl-BE" sz="2000" dirty="0"/>
              <a:t>Om te grote achterstanden te vermijden ten gevolge van het massaal indienen van een aanvraag of herziening wensen we te benadrukken dat het indienen van een aanvraag/herziening enkel nuttig is in het geval het inkomen van de bewoner </a:t>
            </a:r>
            <a:r>
              <a:rPr lang="nl-BE" sz="2000" b="1" u="sng" dirty="0"/>
              <a:t>LAAG</a:t>
            </a:r>
            <a:r>
              <a:rPr lang="nl-BE" sz="2000" dirty="0"/>
              <a:t> is. </a:t>
            </a:r>
          </a:p>
          <a:p>
            <a:pPr>
              <a:buNone/>
            </a:pPr>
            <a:r>
              <a:rPr lang="nl-BE" sz="2000" i="1" dirty="0"/>
              <a:t>(Er verblijven ongeveer 80.000 personen in een WZC waarvan er 60.000 personen (nog) geen ZBO ontvangen. Ter vergelijking, de zorgkassen behandelen nu jaarlijks 40.000 aanvragen/herzieningen.) </a:t>
            </a:r>
          </a:p>
        </p:txBody>
      </p:sp>
    </p:spTree>
    <p:extLst>
      <p:ext uri="{BB962C8B-B14F-4D97-AF65-F5344CB8AC3E}">
        <p14:creationId xmlns:p14="http://schemas.microsoft.com/office/powerpoint/2010/main" val="440808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D3D36F-9A7F-4102-9B9F-27170DCFC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ZBO en IT/IVT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D661130-3DD3-4CB3-B1D2-E9AF1B388F5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 dirty="0"/>
              <a:t>Na 65 jaar heeft men de keuze</a:t>
            </a:r>
            <a:br>
              <a:rPr lang="nl-BE" dirty="0"/>
            </a:br>
            <a:endParaRPr lang="nl-BE" dirty="0"/>
          </a:p>
          <a:p>
            <a:r>
              <a:rPr lang="nl-BE" dirty="0"/>
              <a:t>Geen cumulatie mogelijk</a:t>
            </a:r>
            <a:br>
              <a:rPr lang="nl-BE" dirty="0"/>
            </a:br>
            <a:endParaRPr lang="nl-BE" dirty="0"/>
          </a:p>
          <a:p>
            <a:r>
              <a:rPr lang="nl-BE" dirty="0"/>
              <a:t>Bij een aanvraag ZBO wordt de vergelijking steeds gemaakt</a:t>
            </a:r>
            <a:br>
              <a:rPr lang="nl-BE" dirty="0"/>
            </a:br>
            <a:r>
              <a:rPr lang="nl-BE" dirty="0"/>
              <a:t> </a:t>
            </a:r>
          </a:p>
          <a:p>
            <a:r>
              <a:rPr lang="nl-BE" dirty="0"/>
              <a:t>Max. bedrag IT/IVT is hoger dan het max. ZBO bedrag dus in dat geval is een aanvraag niet zinvol</a:t>
            </a:r>
          </a:p>
        </p:txBody>
      </p:sp>
    </p:spTree>
    <p:extLst>
      <p:ext uri="{BB962C8B-B14F-4D97-AF65-F5344CB8AC3E}">
        <p14:creationId xmlns:p14="http://schemas.microsoft.com/office/powerpoint/2010/main" val="4074323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559E28-D328-42A2-8F9F-1113DC98A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Verblijf en melding einde verblijf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8464F3-14AC-4485-A389-7D8AA3B23F4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 dirty="0"/>
              <a:t>Verblijf:</a:t>
            </a:r>
          </a:p>
          <a:p>
            <a:pPr lvl="1"/>
            <a:r>
              <a:rPr lang="nl-BE" dirty="0"/>
              <a:t>Geen melding via eWZCfin = attest “</a:t>
            </a:r>
            <a:r>
              <a:rPr lang="nl-NL" dirty="0"/>
              <a:t>Verblijfsattest zorgbudget residentiële zorg”</a:t>
            </a:r>
            <a:endParaRPr lang="nl-BE" dirty="0"/>
          </a:p>
          <a:p>
            <a:pPr lvl="1"/>
            <a:endParaRPr lang="nl-BE" dirty="0"/>
          </a:p>
          <a:p>
            <a:r>
              <a:rPr lang="nl-BE" dirty="0"/>
              <a:t>Einde verblijf:</a:t>
            </a:r>
          </a:p>
          <a:p>
            <a:pPr lvl="1"/>
            <a:r>
              <a:rPr lang="nl-BE" dirty="0"/>
              <a:t>Geen melding via eWZCfin = attest “</a:t>
            </a:r>
            <a:r>
              <a:rPr lang="nl-NL" dirty="0"/>
              <a:t>Mededeling ontslag bewoners residentiële voorziening”</a:t>
            </a:r>
          </a:p>
          <a:p>
            <a:pPr lvl="1"/>
            <a:endParaRPr lang="nl-NL" dirty="0"/>
          </a:p>
          <a:p>
            <a:pPr indent="-288000">
              <a:buNone/>
            </a:pPr>
            <a:r>
              <a:rPr lang="nl-BE" dirty="0">
                <a:hlinkClick r:id="rId2"/>
              </a:rPr>
              <a:t>https://www.vlaamsesocialebescherming.be/formulieren</a:t>
            </a:r>
            <a:r>
              <a:rPr lang="nl-B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304574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61FC78-3A92-4B23-88E3-8852878D4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Berekening ZBO in categorie 4 – voorbeeld 1 </a:t>
            </a:r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5E997732-6ACA-4FB8-8AAC-FC76B8F006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0048964"/>
              </p:ext>
            </p:extLst>
          </p:nvPr>
        </p:nvGraphicFramePr>
        <p:xfrm>
          <a:off x="1296000" y="2545783"/>
          <a:ext cx="7416798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3018">
                  <a:extLst>
                    <a:ext uri="{9D8B030D-6E8A-4147-A177-3AD203B41FA5}">
                      <a16:colId xmlns:a16="http://schemas.microsoft.com/office/drawing/2014/main" val="1026704233"/>
                    </a:ext>
                  </a:extLst>
                </a:gridCol>
                <a:gridCol w="3703780">
                  <a:extLst>
                    <a:ext uri="{9D8B030D-6E8A-4147-A177-3AD203B41FA5}">
                      <a16:colId xmlns:a16="http://schemas.microsoft.com/office/drawing/2014/main" val="2541239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/>
                        <a:t>Bedragen op jaarbasis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56628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dirty="0"/>
                        <a:t>Gezinscategorie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dirty="0"/>
                        <a:t>A (alleenstaande)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86521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dirty="0"/>
                        <a:t>Pensioenbedrag per jaar (90%)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€ 10.800/jaar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81799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Aangerekend inkomen – vrijstelling </a:t>
                      </a:r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NL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€ 10.800 € - € 16.578,78 = € 0</a:t>
                      </a:r>
                      <a:endParaRPr lang="nl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02530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Maximum bedrag categorie 4 </a:t>
                      </a:r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€ 6.670,32 </a:t>
                      </a:r>
                      <a:endParaRPr lang="nl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2065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Bedrag zorgbudget ouderen: </a:t>
                      </a:r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€ 6.670,32 </a:t>
                      </a:r>
                      <a:endParaRPr lang="nl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6855417"/>
                  </a:ext>
                </a:extLst>
              </a:tr>
            </a:tbl>
          </a:graphicData>
        </a:graphic>
      </p:graphicFrame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59BEFCE-9DC2-44A6-BFAA-F0F33E4944B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nl-BE" sz="2000" dirty="0"/>
              <a:t>Alleenstaande persoon met netto-pensioen van 1.000 euro per maand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6901714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45C0A5-57F9-4082-B4D1-B8CDEED61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Berekening ZBO in categorie 4 – voorbeeld 2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0E74DA8-B627-4D7D-945E-BF55061A112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nl-BE" dirty="0"/>
              <a:t>Alleenstaande persoon met netto-pensioen van 1.800 euro per maand</a:t>
            </a:r>
          </a:p>
          <a:p>
            <a:pPr>
              <a:buNone/>
            </a:pPr>
            <a:endParaRPr lang="nl-BE" dirty="0"/>
          </a:p>
          <a:p>
            <a:pPr>
              <a:buNone/>
            </a:pPr>
            <a:endParaRPr lang="nl-BE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B1327B5-C256-4DF8-9078-F40438457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000" y="2722463"/>
            <a:ext cx="7456054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794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8C7B19-CCBE-43BC-A10A-E2C2F6AC0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Berekening ZBO in categorie 4 – voorbeeld 3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86A17C2-6B3A-4ED0-AF7F-0E7DB1E6B9C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nl-BE" dirty="0"/>
              <a:t>Samenwonende met gezamenlijk netto-pensioen van 3.600 euro per maand. </a:t>
            </a:r>
          </a:p>
          <a:p>
            <a:pPr>
              <a:buNone/>
            </a:pPr>
            <a:endParaRPr lang="nl-BE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4E2FA59-3653-4879-9706-41ADD05855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000" y="2744739"/>
            <a:ext cx="7456054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4425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063F91-9D60-4D9E-973D-831359B0F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Berekening ZBO in categorie 4 – voorbeeld 4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B4490E6-1CD6-42E2-9EA3-F8E57939185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nl-BE" dirty="0"/>
              <a:t>Alleenstaande met pensioen van 1.000 euro per maand en een schenking van een huis 1/1 VE</a:t>
            </a:r>
          </a:p>
          <a:p>
            <a:pPr>
              <a:buNone/>
            </a:pPr>
            <a:endParaRPr lang="nl-BE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94DBAA0-D483-45A0-80E9-FE6A460B1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000" y="2568853"/>
            <a:ext cx="7456054" cy="326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3083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E6D389-298B-4AC7-A17B-6CE28D81A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Inkomensgrens voor een ZBO op basis van een vaste categorie 4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035D60D-0882-431E-800F-B77B8770AC3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/>
            <a:endParaRPr lang="nl-BE" dirty="0"/>
          </a:p>
          <a:p>
            <a:r>
              <a:rPr lang="nl-BE" sz="1800" dirty="0"/>
              <a:t>Alleenstaande </a:t>
            </a:r>
          </a:p>
          <a:p>
            <a:pPr lvl="1"/>
            <a:r>
              <a:rPr lang="nl-BE" sz="2000" dirty="0"/>
              <a:t>netto-pensioen van </a:t>
            </a:r>
            <a:r>
              <a:rPr lang="nl-BE" sz="2000" b="1" dirty="0"/>
              <a:t>2150</a:t>
            </a:r>
            <a:r>
              <a:rPr lang="nl-BE" sz="2000" dirty="0"/>
              <a:t> euro per maand</a:t>
            </a:r>
          </a:p>
          <a:p>
            <a:pPr lvl="1"/>
            <a:r>
              <a:rPr lang="nl-BE" sz="2000" dirty="0"/>
              <a:t>Schenking woning VE 200.000 euro en netto-pensioen van 1.050 euro per maand</a:t>
            </a:r>
          </a:p>
          <a:p>
            <a:pPr marL="288000" lvl="1" indent="0">
              <a:buNone/>
            </a:pPr>
            <a:endParaRPr lang="nl-BE" sz="1800" dirty="0"/>
          </a:p>
          <a:p>
            <a:r>
              <a:rPr lang="nl-BE" sz="1800" dirty="0"/>
              <a:t>Zorgbehoevende met partner = gezamenlijk netto-pensioen van </a:t>
            </a:r>
            <a:r>
              <a:rPr lang="nl-BE" sz="1800" b="1" dirty="0"/>
              <a:t>2.535</a:t>
            </a:r>
            <a:r>
              <a:rPr lang="nl-BE" sz="1800" dirty="0"/>
              <a:t> euro per maand</a:t>
            </a:r>
            <a:br>
              <a:rPr lang="nl-BE" sz="1800" dirty="0"/>
            </a:br>
            <a:endParaRPr lang="nl-BE" sz="1800" dirty="0"/>
          </a:p>
          <a:p>
            <a:r>
              <a:rPr lang="nl-BE" sz="1800" dirty="0"/>
              <a:t>Zorgbehoevende + partner hebben ZBO = gezamenlijk netto-pensioen van </a:t>
            </a:r>
            <a:r>
              <a:rPr lang="nl-BE" sz="1800" b="1" dirty="0"/>
              <a:t>3.155 </a:t>
            </a:r>
            <a:r>
              <a:rPr lang="nl-BE" sz="1800" dirty="0"/>
              <a:t>euro per maand </a:t>
            </a:r>
            <a:br>
              <a:rPr lang="nl-BE" dirty="0"/>
            </a:b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064296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9789C8-4017-4033-95DB-FAF6DF41B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Zorgbudget voor ouderen met een zorgnood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1A3801-297D-4D8E-9516-BBE19B8000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6000" y="1915200"/>
            <a:ext cx="7416000" cy="3581591"/>
          </a:xfrm>
        </p:spPr>
        <p:txBody>
          <a:bodyPr/>
          <a:lstStyle/>
          <a:p>
            <a:r>
              <a:rPr lang="nl-NL" sz="1600" dirty="0"/>
              <a:t>Vroeger de “tegemoetkoming voor hulp aan bejaarden (THAB)”</a:t>
            </a:r>
          </a:p>
          <a:p>
            <a:endParaRPr lang="nl-NL" sz="1600" dirty="0"/>
          </a:p>
          <a:p>
            <a:r>
              <a:rPr lang="nl-NL" sz="1600" dirty="0"/>
              <a:t>Zorgbudget voor 65 plussers, met een verminderde zelfredzaamheid en een beperkt inkomen</a:t>
            </a:r>
            <a:br>
              <a:rPr lang="nl-NL" sz="1600" dirty="0"/>
            </a:br>
            <a:endParaRPr lang="nl-NL" sz="1600" dirty="0"/>
          </a:p>
          <a:p>
            <a:r>
              <a:rPr lang="nl-NL" sz="1600" dirty="0"/>
              <a:t>Wetgeving</a:t>
            </a:r>
          </a:p>
          <a:p>
            <a:pPr lvl="1"/>
            <a:r>
              <a:rPr lang="nl-NL" sz="1600" dirty="0"/>
              <a:t>Decreet van 18 mei 2018 houdende de Vlaamse sociale bescherming</a:t>
            </a:r>
          </a:p>
          <a:p>
            <a:pPr lvl="1"/>
            <a:r>
              <a:rPr lang="nl-NL" sz="1600" dirty="0"/>
              <a:t>Besluit van de Vlaamse Regering van 30 november 2018 houdende de uitvoering van het decreet van 18 mei 2018 houdende de Vlaamse sociale bescherming</a:t>
            </a:r>
            <a:br>
              <a:rPr lang="nl-NL" sz="1600" dirty="0"/>
            </a:br>
            <a:endParaRPr lang="nl-NL" sz="1600" dirty="0"/>
          </a:p>
          <a:p>
            <a:r>
              <a:rPr lang="nl-NL" sz="1600" dirty="0"/>
              <a:t>Website: </a:t>
            </a:r>
          </a:p>
          <a:p>
            <a:pPr lvl="1"/>
            <a:r>
              <a:rPr lang="nl-NL" sz="18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VSB: </a:t>
            </a:r>
            <a:r>
              <a:rPr lang="nl-NL" sz="1800" dirty="0">
                <a:solidFill>
                  <a:srgbClr val="2F2F2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Zorgbudget voor ouderen met een zorgnood | Vlaamse sociale bescherming</a:t>
            </a:r>
            <a:r>
              <a:rPr lang="nl-NL" sz="1800" dirty="0"/>
              <a:t> </a:t>
            </a:r>
          </a:p>
          <a:p>
            <a:pPr lvl="1"/>
            <a:r>
              <a:rPr lang="nl-NL" sz="1800" dirty="0"/>
              <a:t>Z&amp;G: </a:t>
            </a:r>
            <a:r>
              <a:rPr lang="nl-NL" sz="1800" dirty="0">
                <a:hlinkClick r:id="rId3"/>
              </a:rPr>
              <a:t>Begeleiden van een aanvraag voor een zorgbudget voor ouderen met een zorgnood | Zorg en Gezondheid (zorg-en-gezondheid.be)</a:t>
            </a:r>
            <a:endParaRPr lang="nl-BE" sz="1800" dirty="0"/>
          </a:p>
        </p:txBody>
      </p:sp>
    </p:spTree>
    <p:extLst>
      <p:ext uri="{BB962C8B-B14F-4D97-AF65-F5344CB8AC3E}">
        <p14:creationId xmlns:p14="http://schemas.microsoft.com/office/powerpoint/2010/main" val="10198113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763F3C48-0A9E-E578-644D-51B601AD9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/>
          <a:lstStyle/>
          <a:p>
            <a:endParaRPr lang="en-US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AB57A2B3-E8BC-4692-AE0E-3A4854A9B3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147" y="756000"/>
            <a:ext cx="8265928" cy="46082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397013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41AA28-FA25-47E6-B81F-D9EB73BF4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Eerste aanvraag ZBO indienen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FD18911-853D-4B1A-9A40-599771E0494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AD14A85-F38B-4C9E-98F1-2CAC62D96C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534" y="1643604"/>
            <a:ext cx="8059754" cy="3943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4396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4DEE68-75D0-4008-A85E-21BC8C5FC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067" y="694007"/>
            <a:ext cx="7416000" cy="1116000"/>
          </a:xfrm>
        </p:spPr>
        <p:txBody>
          <a:bodyPr/>
          <a:lstStyle/>
          <a:p>
            <a:r>
              <a:rPr lang="nl-BE" dirty="0"/>
              <a:t>aanvraag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5D2AFF72-5842-43EF-89B3-967B2CB7E94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3527756" y="238558"/>
            <a:ext cx="5302164" cy="6165486"/>
          </a:xfrm>
        </p:spPr>
      </p:pic>
    </p:spTree>
    <p:extLst>
      <p:ext uri="{BB962C8B-B14F-4D97-AF65-F5344CB8AC3E}">
        <p14:creationId xmlns:p14="http://schemas.microsoft.com/office/powerpoint/2010/main" val="12378858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926D50-E098-42C1-A169-48DB00AAD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697662"/>
          </a:xfrm>
        </p:spPr>
        <p:txBody>
          <a:bodyPr/>
          <a:lstStyle/>
          <a:p>
            <a:r>
              <a:rPr lang="nl-BE" dirty="0"/>
              <a:t>Aanvraag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74564CF-C834-455A-9655-BA45A1062D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6000" y="1593000"/>
            <a:ext cx="7416000" cy="3672000"/>
          </a:xfrm>
        </p:spPr>
        <p:txBody>
          <a:bodyPr/>
          <a:lstStyle/>
          <a:p>
            <a:r>
              <a:rPr lang="nl-BE" dirty="0"/>
              <a:t>Indien er op referentiedatum (1</a:t>
            </a:r>
            <a:r>
              <a:rPr lang="nl-BE" baseline="30000" dirty="0"/>
              <a:t>ste</a:t>
            </a:r>
            <a:r>
              <a:rPr lang="nl-BE" dirty="0"/>
              <a:t> van de maand na aanvraag) een verblijf in eWZCfin gekend is, worden de gegevens van het verblijf automatisch getoond in deel 2 in het scherm instelling</a:t>
            </a:r>
          </a:p>
          <a:p>
            <a:pPr lvl="1"/>
            <a:r>
              <a:rPr lang="nl-BE" dirty="0"/>
              <a:t>Aanvrager kan deze gegevens niet aanpassen, als deze gegevens niet zouden kloppen dan moet men een commentaar geven in het commentaarveld gezinssamenstelling in deel 3. </a:t>
            </a:r>
          </a:p>
          <a:p>
            <a:r>
              <a:rPr lang="nl-BE" dirty="0"/>
              <a:t>Indien er (nog) geen verblijf gemeld is, vult de aanvrager zelf de gegevens van het woonzorgcentrum in deel 2</a:t>
            </a:r>
          </a:p>
          <a:p>
            <a:r>
              <a:rPr lang="nl-BE" dirty="0"/>
              <a:t>Schermen dokter, zelfredzaamheidsgegevens en parkeerkaart vallen weg</a:t>
            </a:r>
          </a:p>
        </p:txBody>
      </p:sp>
    </p:spTree>
    <p:extLst>
      <p:ext uri="{BB962C8B-B14F-4D97-AF65-F5344CB8AC3E}">
        <p14:creationId xmlns:p14="http://schemas.microsoft.com/office/powerpoint/2010/main" val="26906939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CA6A860E-F763-4C49-B254-E1961D5F669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72009" y="457200"/>
            <a:ext cx="6999982" cy="5014913"/>
          </a:xfrm>
        </p:spPr>
      </p:pic>
    </p:spTree>
    <p:extLst>
      <p:ext uri="{BB962C8B-B14F-4D97-AF65-F5344CB8AC3E}">
        <p14:creationId xmlns:p14="http://schemas.microsoft.com/office/powerpoint/2010/main" val="25112307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F609AB-DE80-4113-BDF6-8DB08805F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Herziening ZBO indienen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7444AAF-6C28-4853-A3E0-CCB6787DDE9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770963F-88A8-44DF-80C2-49E8DE4325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000" y="1915199"/>
            <a:ext cx="7515603" cy="386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8312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9A0215-6FA9-49BB-A4B2-29DF49831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000" y="569647"/>
            <a:ext cx="7416000" cy="1116000"/>
          </a:xfrm>
        </p:spPr>
        <p:txBody>
          <a:bodyPr/>
          <a:lstStyle/>
          <a:p>
            <a:r>
              <a:rPr lang="nl-BE" dirty="0"/>
              <a:t>Herziening ZBO indienen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79CE4AB-6095-4DAE-8190-1DC9CE60FE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-2558" b="16334"/>
          <a:stretch/>
        </p:blipFill>
        <p:spPr>
          <a:xfrm>
            <a:off x="935613" y="1381411"/>
            <a:ext cx="7605713" cy="386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6825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7E94B1-D2C1-4EE3-BF67-B90C6AC2A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Herziening ZBO indienen</a:t>
            </a:r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26CCC7C2-CCF3-47B9-9CE4-ECFB5EAC52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6000" y="1489173"/>
            <a:ext cx="7416000" cy="3672000"/>
          </a:xfrm>
        </p:spPr>
        <p:txBody>
          <a:bodyPr/>
          <a:lstStyle/>
          <a:p>
            <a:r>
              <a:rPr lang="nl-BE" sz="1600" dirty="0"/>
              <a:t>Wijziging van de zelfredzaamheid op basis van een medisch feit in de laatste 3 maanden</a:t>
            </a:r>
          </a:p>
          <a:p>
            <a:pPr lvl="1"/>
            <a:r>
              <a:rPr lang="nl-BE" sz="1600" dirty="0"/>
              <a:t>enkel indien er</a:t>
            </a:r>
            <a:r>
              <a:rPr lang="nl-NL" sz="1600" dirty="0"/>
              <a:t> een “datum” kan worden bepaald waarop het medisch feit zich heeft voorgedaan (bv. operatie, verkeersongeval,…)</a:t>
            </a:r>
          </a:p>
          <a:p>
            <a:pPr lvl="1"/>
            <a:r>
              <a:rPr lang="nl-NL" sz="1600" dirty="0"/>
              <a:t>Niet mogelijk bij datum feit in periode van verblijf in WZC</a:t>
            </a:r>
            <a:endParaRPr lang="nl-BE" sz="1600" dirty="0"/>
          </a:p>
          <a:p>
            <a:r>
              <a:rPr lang="nl-BE" sz="1600" dirty="0"/>
              <a:t>Wijziging van de zelfredzaamheid wegens evolutieve medische verslechtering</a:t>
            </a:r>
          </a:p>
          <a:p>
            <a:pPr lvl="1"/>
            <a:r>
              <a:rPr lang="nl-NL" sz="1600" dirty="0"/>
              <a:t>evolutieve beperking van de zelfredzaamheid zonder specifiek medisch feit</a:t>
            </a:r>
          </a:p>
          <a:p>
            <a:pPr lvl="1"/>
            <a:r>
              <a:rPr lang="nl-NL" sz="1600" dirty="0"/>
              <a:t>Niet mogelijk </a:t>
            </a:r>
            <a:r>
              <a:rPr lang="nl-BE" sz="1600" dirty="0"/>
              <a:t>tijdens verblijf in WZC</a:t>
            </a:r>
          </a:p>
          <a:p>
            <a:r>
              <a:rPr lang="nl-BE" sz="1600" dirty="0">
                <a:highlight>
                  <a:srgbClr val="00FF00"/>
                </a:highlight>
              </a:rPr>
              <a:t>Melding van verblijf in WZC of rusthuis</a:t>
            </a:r>
          </a:p>
          <a:p>
            <a:pPr lvl="1"/>
            <a:r>
              <a:rPr lang="nl-BE" sz="1600" dirty="0"/>
              <a:t>Tijdige melding binnen 3 maanden</a:t>
            </a:r>
          </a:p>
          <a:p>
            <a:r>
              <a:rPr lang="nl-BE" sz="1600" dirty="0">
                <a:highlight>
                  <a:srgbClr val="00FF00"/>
                </a:highlight>
              </a:rPr>
              <a:t>Melding van einde verblijf in WZC of rusthuis</a:t>
            </a:r>
          </a:p>
          <a:p>
            <a:pPr lvl="1"/>
            <a:r>
              <a:rPr lang="nl-BE" sz="1600" dirty="0"/>
              <a:t>Tijdige melding binnen 3 maanden</a:t>
            </a:r>
          </a:p>
          <a:p>
            <a:r>
              <a:rPr lang="nl-BE" sz="1600" dirty="0">
                <a:highlight>
                  <a:srgbClr val="00FF00"/>
                </a:highlight>
              </a:rPr>
              <a:t>Wijziging zelfredzaamheid na einde verblijf in WZC of rusthuis</a:t>
            </a:r>
          </a:p>
          <a:p>
            <a:pPr lvl="1"/>
            <a:r>
              <a:rPr lang="nl-BE" sz="1600" dirty="0"/>
              <a:t>Kan enkel na herziening wegens einde verblijf</a:t>
            </a:r>
          </a:p>
          <a:p>
            <a:r>
              <a:rPr lang="nl-BE" sz="1600" dirty="0"/>
              <a:t>Wijziging inkomsten </a:t>
            </a:r>
          </a:p>
          <a:p>
            <a:r>
              <a:rPr lang="nl-BE" sz="1600" dirty="0"/>
              <a:t>Wijziging aantal kinderen ten laste </a:t>
            </a:r>
          </a:p>
          <a:p>
            <a:pPr lvl="1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342191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9695A7-F4A8-4E90-B45F-51A6A274E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Melding van einde verblijf in WZC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E1AB83A-C45F-484E-9C44-A0F78E9580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6000" y="1593000"/>
            <a:ext cx="7416000" cy="3672000"/>
          </a:xfrm>
        </p:spPr>
        <p:txBody>
          <a:bodyPr/>
          <a:lstStyle/>
          <a:p>
            <a:r>
              <a:rPr lang="nl-BE" sz="2000" dirty="0"/>
              <a:t>Automatisch indien gemeld via eWZCfin (behalve indien reden overlijden)</a:t>
            </a:r>
          </a:p>
          <a:p>
            <a:pPr lvl="1"/>
            <a:r>
              <a:rPr lang="nl-BE" sz="2000" dirty="0"/>
              <a:t>Actualisatie van het inkomen door zorgkas</a:t>
            </a:r>
          </a:p>
          <a:p>
            <a:pPr lvl="1"/>
            <a:r>
              <a:rPr lang="nl-BE" sz="2000" dirty="0"/>
              <a:t>Uitzondering: gemigreerde dossiers van de FOD die tijdens opstartfase categorie van rechtswege kregen: aanvrager moet deel 3 aanvullen</a:t>
            </a:r>
          </a:p>
          <a:p>
            <a:r>
              <a:rPr lang="nl-BE" sz="2000" dirty="0"/>
              <a:t>Manueel indienen indien geen melding via eWZCfin (federaal gefinancierd, niet-Vlaams erkende rusthuizen)</a:t>
            </a:r>
          </a:p>
          <a:p>
            <a:pPr lvl="1"/>
            <a:r>
              <a:rPr lang="nl-BE" sz="2000" dirty="0"/>
              <a:t>Datum feit 31/3/23 opgeven indien einde verblijf voor 1/4/2023</a:t>
            </a:r>
          </a:p>
          <a:p>
            <a:pPr lvl="1"/>
            <a:r>
              <a:rPr lang="nl-BE" sz="2000" dirty="0"/>
              <a:t>Laattijdig en verlaging bedrag: terugvordering</a:t>
            </a:r>
          </a:p>
          <a:p>
            <a:r>
              <a:rPr lang="nl-BE" sz="2000" dirty="0"/>
              <a:t>Geen nieuwe indicatiestelling</a:t>
            </a:r>
          </a:p>
          <a:p>
            <a:pPr lvl="1"/>
            <a:r>
              <a:rPr lang="nl-BE" sz="2000" u="sng" dirty="0"/>
              <a:t>Bestaande inschaling </a:t>
            </a:r>
            <a:r>
              <a:rPr lang="nl-BE" sz="2000" dirty="0"/>
              <a:t>wordt aan deze herziening gekoppeld</a:t>
            </a:r>
          </a:p>
          <a:p>
            <a:pPr lvl="1"/>
            <a:r>
              <a:rPr lang="nl-BE" sz="2000" dirty="0"/>
              <a:t>Indien geen inschaling: categorie 0</a:t>
            </a:r>
          </a:p>
          <a:p>
            <a:pPr>
              <a:buNone/>
            </a:pPr>
            <a:r>
              <a:rPr lang="nl-BE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748848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D9E54C-14B2-4895-A916-FE063900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Wijziging zelfredzaamheid na einde verblijf in WZC of rusthuis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6B69B34-5F52-4412-B13D-7F99EB47169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 dirty="0"/>
              <a:t>Bij einde verblijf kan nieuwe inschaling aangevraagd worden via dit type herziening</a:t>
            </a:r>
          </a:p>
          <a:p>
            <a:r>
              <a:rPr lang="nl-BE" dirty="0"/>
              <a:t>Datum feit = datum einde verblijf (31/3/23 indien einde verblijf voor 1/4/23</a:t>
            </a:r>
          </a:p>
          <a:p>
            <a:r>
              <a:rPr lang="nl-BE" dirty="0"/>
              <a:t>3 maanden tijd</a:t>
            </a:r>
          </a:p>
          <a:p>
            <a:r>
              <a:rPr lang="nl-BE" dirty="0"/>
              <a:t>Uitzonderlijk kunnen herzieningen melding van einde verblijf in WZC en wijziging zelfredzaamheid na einde verblijf in WZC samen aangevraagd worden</a:t>
            </a:r>
          </a:p>
          <a:p>
            <a:pPr lvl="1"/>
            <a:r>
              <a:rPr lang="nl-BE" dirty="0"/>
              <a:t>wel altijd eerst herziening einde verblijf aanmaken!</a:t>
            </a:r>
          </a:p>
          <a:p>
            <a:pPr>
              <a:buNone/>
            </a:pPr>
            <a:r>
              <a:rPr lang="nl-B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31044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E7EECA-BF1E-45D2-9CDD-2AF00FDB5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999" y="298800"/>
            <a:ext cx="7416000" cy="1116000"/>
          </a:xfrm>
        </p:spPr>
        <p:txBody>
          <a:bodyPr anchor="t">
            <a:normAutofit/>
          </a:bodyPr>
          <a:lstStyle/>
          <a:p>
            <a:r>
              <a:rPr lang="nl-BE" dirty="0"/>
              <a:t>Voorwaarde van vermindering van de zelfredzaamheid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CC222E5-6C12-4246-B339-01CFBFB4E5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9840" y="2508549"/>
            <a:ext cx="6408318" cy="3333922"/>
          </a:xfrm>
          <a:prstGeom prst="rect">
            <a:avLst/>
          </a:prstGeom>
          <a:noFill/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0C5491-05CA-44C7-8FA1-F7C9E929B88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296000" y="1608728"/>
            <a:ext cx="7415999" cy="3640544"/>
          </a:xfrm>
        </p:spPr>
        <p:txBody>
          <a:bodyPr>
            <a:normAutofit/>
          </a:bodyPr>
          <a:lstStyle/>
          <a:p>
            <a:r>
              <a:rPr lang="nl-NL" sz="1600" dirty="0">
                <a:latin typeface="FlandersArtSans-Regular" panose="00000500000000000000" pitchFamily="2" charset="0"/>
              </a:rPr>
              <a:t>Evaluatie door de artsen van de FOD SZ </a:t>
            </a:r>
            <a:r>
              <a:rPr lang="nl-NL" sz="1600" dirty="0" err="1">
                <a:latin typeface="FlandersArtSans-Regular" panose="00000500000000000000" pitchFamily="2" charset="0"/>
              </a:rPr>
              <a:t>a.d.h.v</a:t>
            </a:r>
            <a:r>
              <a:rPr lang="nl-NL" sz="1600" dirty="0">
                <a:latin typeface="FlandersArtSans-Regular" panose="00000500000000000000" pitchFamily="2" charset="0"/>
              </a:rPr>
              <a:t> de medisch-sociale schaal</a:t>
            </a:r>
            <a:br>
              <a:rPr lang="nl-NL" sz="1600" dirty="0">
                <a:latin typeface="FlandersArtSans-Regular" panose="00000500000000000000" pitchFamily="2" charset="0"/>
              </a:rPr>
            </a:br>
            <a:endParaRPr lang="nl-NL" sz="1600" dirty="0">
              <a:latin typeface="FlandersArtSans-Regular" panose="00000500000000000000" pitchFamily="2" charset="0"/>
            </a:endParaRPr>
          </a:p>
          <a:p>
            <a:r>
              <a:rPr lang="nl-BE" sz="1600" dirty="0">
                <a:latin typeface="FlandersArtSans-Regular" panose="00000500000000000000" pitchFamily="2" charset="0"/>
              </a:rPr>
              <a:t>Min. 7 punten (max 18 punten)</a:t>
            </a:r>
          </a:p>
          <a:p>
            <a:endParaRPr lang="nl-BE" dirty="0"/>
          </a:p>
          <a:p>
            <a:endParaRPr lang="nl-BE" dirty="0"/>
          </a:p>
          <a:p>
            <a:pPr marL="0" indent="0">
              <a:buNone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1498177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DF73AA-D196-4DF2-8F20-60D76D7DC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Overzicht verblijven in woonzorgcentrum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9ED90B4-1953-4776-86AB-D3E50B062BD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 dirty="0"/>
              <a:t>Overzicht van alle verblijven in het woonzorgcentrum van de zorgbehoevende wordt getoond in bol 4 </a:t>
            </a:r>
          </a:p>
          <a:p>
            <a:r>
              <a:rPr lang="nl-BE" dirty="0"/>
              <a:t>Type verblijf:</a:t>
            </a:r>
          </a:p>
          <a:p>
            <a:pPr lvl="1"/>
            <a:r>
              <a:rPr lang="nl-BE" dirty="0"/>
              <a:t>ZK-verblijf: verblijf aangemaakt door de zorgkas</a:t>
            </a:r>
          </a:p>
          <a:p>
            <a:pPr lvl="1"/>
            <a:r>
              <a:rPr lang="nl-BE" dirty="0"/>
              <a:t>VSB-verblijf: verblijf gemeld via eWZCfin</a:t>
            </a:r>
          </a:p>
          <a:p>
            <a:pPr lvl="1"/>
            <a:r>
              <a:rPr lang="nl-BE" dirty="0"/>
              <a:t>MAN-verblijf: gemeld door aanvrager</a:t>
            </a:r>
          </a:p>
          <a:p>
            <a:pPr>
              <a:buNone/>
            </a:pPr>
            <a:endParaRPr lang="nl-BE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0F0EAAE-7B74-4F7E-B08D-570A1D4BD2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777" y="4033501"/>
            <a:ext cx="8134350" cy="1905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586684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F0E898-6FE1-4DAD-9547-4B9141E1B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contactpersonen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0569A32-59C2-4FA9-B833-D5F5FFD7E24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 sz="1700" dirty="0"/>
              <a:t>Algemene vragen: </a:t>
            </a:r>
            <a:r>
              <a:rPr lang="nl-BE" sz="1700" dirty="0"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vsb.zorgbudgetouderen@vlaanderen.be</a:t>
            </a:r>
            <a:endParaRPr lang="nl-BE" sz="1700" dirty="0">
              <a:cs typeface="Times New Roman" panose="02020603050405020304" pitchFamily="18" charset="0"/>
            </a:endParaRPr>
          </a:p>
          <a:p>
            <a:pPr lvl="1"/>
            <a:r>
              <a:rPr lang="nl-BE" sz="1700" dirty="0">
                <a:cs typeface="Times New Roman" panose="02020603050405020304" pitchFamily="18" charset="0"/>
              </a:rPr>
              <a:t>Charlotte Coessens  </a:t>
            </a:r>
          </a:p>
          <a:p>
            <a:pPr lvl="1"/>
            <a:r>
              <a:rPr lang="nl-BE" sz="1700">
                <a:cs typeface="Times New Roman" panose="02020603050405020304" pitchFamily="18" charset="0"/>
              </a:rPr>
              <a:t>Jan Vermoesen </a:t>
            </a:r>
            <a:endParaRPr lang="nl-BE" sz="1700" dirty="0">
              <a:cs typeface="Times New Roman" panose="02020603050405020304" pitchFamily="18" charset="0"/>
            </a:endParaRPr>
          </a:p>
          <a:p>
            <a:pPr indent="-288000">
              <a:buNone/>
            </a:pPr>
            <a:endParaRPr lang="nl-BE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BE" sz="1700" dirty="0">
                <a:latin typeface="+mn-lt"/>
              </a:rPr>
              <a:t>Concrete vragen over dossiers </a:t>
            </a:r>
            <a:r>
              <a:rPr lang="nl-BE" sz="1700" dirty="0">
                <a:latin typeface="+mn-lt"/>
                <a:sym typeface="Wingdings" panose="05000000000000000000" pitchFamily="2" charset="2"/>
              </a:rPr>
              <a:t> </a:t>
            </a:r>
            <a:r>
              <a:rPr lang="nl-NL" sz="1700" dirty="0">
                <a:latin typeface="+mn-lt"/>
                <a:hlinkClick r:id="rId3"/>
              </a:rPr>
              <a:t>De zorgkassen | Vlaamse sociale bescherming</a:t>
            </a:r>
            <a:endParaRPr lang="nl-BE" sz="1700" dirty="0">
              <a:latin typeface="+mn-lt"/>
              <a:sym typeface="Wingdings" panose="05000000000000000000" pitchFamily="2" charset="2"/>
            </a:endParaRPr>
          </a:p>
          <a:p>
            <a:endParaRPr lang="nl-BE" sz="1700" dirty="0">
              <a:latin typeface="+mn-lt"/>
              <a:sym typeface="Wingdings" panose="05000000000000000000" pitchFamily="2" charset="2"/>
            </a:endParaRPr>
          </a:p>
          <a:p>
            <a:pPr>
              <a:buNone/>
            </a:pPr>
            <a:endParaRPr lang="nl-BE" sz="17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40951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CEACCD-012D-45E5-AEFA-07762926F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000" y="537791"/>
            <a:ext cx="7416000" cy="1116000"/>
          </a:xfrm>
        </p:spPr>
        <p:txBody>
          <a:bodyPr/>
          <a:lstStyle/>
          <a:p>
            <a:r>
              <a:rPr lang="nl-BE" dirty="0"/>
              <a:t>Voorwaarde met betrekking tot het inkomen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21C89B7-E33F-4F89-BF0A-3D66EB2881F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 sz="1600" dirty="0"/>
              <a:t>Optelsom</a:t>
            </a:r>
            <a:r>
              <a:rPr lang="nl-BE" sz="1600" b="1" dirty="0"/>
              <a:t> </a:t>
            </a:r>
            <a:r>
              <a:rPr lang="nl-BE" sz="1600" b="1" u="sng" dirty="0"/>
              <a:t>alle</a:t>
            </a:r>
            <a:r>
              <a:rPr lang="nl-BE" sz="1600" dirty="0"/>
              <a:t> inkomsten van de aanvrager (en partner): </a:t>
            </a:r>
          </a:p>
          <a:p>
            <a:pPr lvl="1"/>
            <a:r>
              <a:rPr lang="nl-NL" sz="1600" dirty="0"/>
              <a:t>90% van het jaarbedrag van de ontvangen pensioenen</a:t>
            </a:r>
          </a:p>
          <a:p>
            <a:pPr lvl="1"/>
            <a:r>
              <a:rPr lang="nl-NL" sz="1600" dirty="0"/>
              <a:t>6% van het bedrag van de belegde gelden of spaargelden</a:t>
            </a:r>
          </a:p>
          <a:p>
            <a:pPr lvl="1"/>
            <a:r>
              <a:rPr lang="nl-NL" sz="1600" dirty="0"/>
              <a:t>6% van de verkoopwaarde van de geschonken of verkochte roerende of onroerende goederen </a:t>
            </a:r>
          </a:p>
          <a:p>
            <a:pPr lvl="1"/>
            <a:r>
              <a:rPr lang="nl-NL" sz="1600" dirty="0"/>
              <a:t>enz...</a:t>
            </a:r>
            <a:br>
              <a:rPr lang="nl-NL" sz="1600" dirty="0"/>
            </a:br>
            <a:endParaRPr lang="nl-NL" sz="1600" dirty="0"/>
          </a:p>
          <a:p>
            <a:r>
              <a:rPr lang="nl-BE" sz="1600" dirty="0"/>
              <a:t>Vrijstellingsgrens per gezinscategorie </a:t>
            </a:r>
          </a:p>
          <a:p>
            <a:pPr lvl="1"/>
            <a:r>
              <a:rPr lang="nl-BE" sz="1600" dirty="0"/>
              <a:t>A: alleenstaande: 16.578,78 euro </a:t>
            </a:r>
          </a:p>
          <a:p>
            <a:pPr lvl="1"/>
            <a:r>
              <a:rPr lang="nl-BE" sz="1600" dirty="0"/>
              <a:t>B: samenwonende: 20.716,58 euro</a:t>
            </a:r>
            <a:br>
              <a:rPr lang="nl-BE" sz="1600" dirty="0"/>
            </a:br>
            <a:endParaRPr lang="nl-BE" sz="1600" dirty="0"/>
          </a:p>
          <a:p>
            <a:pPr algn="ctr">
              <a:buNone/>
            </a:pPr>
            <a:r>
              <a:rPr lang="nl-BE" sz="1600" b="1" dirty="0"/>
              <a:t>Optelsom van alle inkomsten – vrijstellingsgrens volgens gezinscategorie = </a:t>
            </a:r>
            <a:r>
              <a:rPr lang="nl-BE" sz="1600" b="1" u="sng" dirty="0"/>
              <a:t>niet vrijgesteld inkomen</a:t>
            </a:r>
          </a:p>
          <a:p>
            <a:endParaRPr lang="nl-BE" sz="1600" dirty="0"/>
          </a:p>
          <a:p>
            <a:pPr lvl="1"/>
            <a:endParaRPr lang="nl-BE" dirty="0"/>
          </a:p>
          <a:p>
            <a:pPr lvl="1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626039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2F4BC6-1B6E-4EA8-B607-27C14E07B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Voorwaarde met betrekking tot het inkomen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6B367AC2-5F9E-4FC2-A51C-121F2F3DD44E}"/>
              </a:ext>
            </a:extLst>
          </p:cNvPr>
          <p:cNvSpPr txBox="1"/>
          <p:nvPr/>
        </p:nvSpPr>
        <p:spPr>
          <a:xfrm>
            <a:off x="1295599" y="1872000"/>
            <a:ext cx="700673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BE" sz="1500" dirty="0"/>
          </a:p>
          <a:p>
            <a:endParaRPr lang="nl-BE" sz="1500" dirty="0"/>
          </a:p>
          <a:p>
            <a:endParaRPr lang="nl-BE" sz="1500" dirty="0"/>
          </a:p>
          <a:p>
            <a:endParaRPr lang="nl-BE" sz="1500" dirty="0"/>
          </a:p>
          <a:p>
            <a:endParaRPr lang="nl-BE" sz="1500" dirty="0"/>
          </a:p>
          <a:p>
            <a:endParaRPr lang="nl-BE" sz="1500" dirty="0"/>
          </a:p>
          <a:p>
            <a:endParaRPr lang="nl-BE" sz="1500" dirty="0"/>
          </a:p>
          <a:p>
            <a:endParaRPr lang="nl-BE" sz="1500" dirty="0"/>
          </a:p>
          <a:p>
            <a:endParaRPr lang="nl-BE" sz="1500" dirty="0"/>
          </a:p>
          <a:p>
            <a:endParaRPr lang="nl-BE" sz="1500" dirty="0"/>
          </a:p>
          <a:p>
            <a:endParaRPr lang="nl-BE" sz="1500" dirty="0"/>
          </a:p>
          <a:p>
            <a:endParaRPr lang="nl-BE" sz="1500" dirty="0"/>
          </a:p>
          <a:p>
            <a:r>
              <a:rPr lang="nl-BE" sz="1600" b="1" dirty="0">
                <a:sym typeface="Wingdings" panose="05000000000000000000" pitchFamily="2" charset="2"/>
              </a:rPr>
              <a:t>ZBO recht = </a:t>
            </a:r>
            <a:r>
              <a:rPr lang="nl-BE" sz="1600" b="1" dirty="0"/>
              <a:t>Maximumbedrag per jaar (per categorie van zorgzwaarte) – niet vrijgesteld inkomen </a:t>
            </a:r>
          </a:p>
        </p:txBody>
      </p:sp>
      <p:graphicFrame>
        <p:nvGraphicFramePr>
          <p:cNvPr id="7" name="Tabel 7">
            <a:extLst>
              <a:ext uri="{FF2B5EF4-FFF2-40B4-BE49-F238E27FC236}">
                <a16:creationId xmlns:a16="http://schemas.microsoft.com/office/drawing/2014/main" id="{999F10E5-5ADB-490E-B972-E60EE01C190E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64945504"/>
              </p:ext>
            </p:extLst>
          </p:nvPr>
        </p:nvGraphicFramePr>
        <p:xfrm>
          <a:off x="1295598" y="1884381"/>
          <a:ext cx="4471357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9648">
                  <a:extLst>
                    <a:ext uri="{9D8B030D-6E8A-4147-A177-3AD203B41FA5}">
                      <a16:colId xmlns:a16="http://schemas.microsoft.com/office/drawing/2014/main" val="1745551706"/>
                    </a:ext>
                  </a:extLst>
                </a:gridCol>
                <a:gridCol w="2861709">
                  <a:extLst>
                    <a:ext uri="{9D8B030D-6E8A-4147-A177-3AD203B41FA5}">
                      <a16:colId xmlns:a16="http://schemas.microsoft.com/office/drawing/2014/main" val="31693400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BE" dirty="0"/>
                        <a:t>zorgcategorie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/>
                        <a:t>ZBO bedrag (per jaar)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86198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nl-B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l-BE" dirty="0"/>
                        <a:t>1.220,59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59801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nl-B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l-BE" dirty="0"/>
                        <a:t>4.659,31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43078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nl-BE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l-BE" dirty="0"/>
                        <a:t>5.664,94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12427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nl-BE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l-BE" dirty="0"/>
                        <a:t>6.670,32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50968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nl-BE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l-BE" dirty="0"/>
                        <a:t>8.193,54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4005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4700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8283D5-7B5D-4D2A-A59B-E3671FA85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Voorbeeld inkomensberekening</a:t>
            </a:r>
          </a:p>
        </p:txBody>
      </p:sp>
      <p:graphicFrame>
        <p:nvGraphicFramePr>
          <p:cNvPr id="5" name="Tabel 5">
            <a:extLst>
              <a:ext uri="{FF2B5EF4-FFF2-40B4-BE49-F238E27FC236}">
                <a16:creationId xmlns:a16="http://schemas.microsoft.com/office/drawing/2014/main" id="{0122813A-5A81-442E-B9D4-8455CA09D20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4124581"/>
              </p:ext>
            </p:extLst>
          </p:nvPr>
        </p:nvGraphicFramePr>
        <p:xfrm>
          <a:off x="1295400" y="1914525"/>
          <a:ext cx="7416798" cy="2860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8491">
                  <a:extLst>
                    <a:ext uri="{9D8B030D-6E8A-4147-A177-3AD203B41FA5}">
                      <a16:colId xmlns:a16="http://schemas.microsoft.com/office/drawing/2014/main" val="250819344"/>
                    </a:ext>
                  </a:extLst>
                </a:gridCol>
                <a:gridCol w="3558307">
                  <a:extLst>
                    <a:ext uri="{9D8B030D-6E8A-4147-A177-3AD203B41FA5}">
                      <a16:colId xmlns:a16="http://schemas.microsoft.com/office/drawing/2014/main" val="11304563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BE" dirty="0"/>
                        <a:t>VOORBEELD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82579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dirty="0"/>
                        <a:t>Jaarlijks bedrag pensioen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dirty="0"/>
                        <a:t>12.000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3415239"/>
                  </a:ext>
                </a:extLst>
              </a:tr>
              <a:tr h="346768">
                <a:tc>
                  <a:txBody>
                    <a:bodyPr/>
                    <a:lstStyle/>
                    <a:p>
                      <a:r>
                        <a:rPr lang="nl-BE" dirty="0">
                          <a:solidFill>
                            <a:srgbClr val="FF0000"/>
                          </a:solidFill>
                        </a:rPr>
                        <a:t>Aan te rekenen: 12.000 x 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dirty="0">
                          <a:solidFill>
                            <a:srgbClr val="FF0000"/>
                          </a:solidFill>
                        </a:rPr>
                        <a:t>10.800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11288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dirty="0"/>
                        <a:t>Vrijstellingsgrens gezinscategorie 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dirty="0"/>
                        <a:t>16.578,78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52188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dirty="0">
                          <a:solidFill>
                            <a:srgbClr val="FF0000"/>
                          </a:solidFill>
                        </a:rPr>
                        <a:t>Niet vrijgesteld inkomen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dirty="0">
                          <a:solidFill>
                            <a:srgbClr val="FF0000"/>
                          </a:solidFill>
                        </a:rPr>
                        <a:t>10.800 – 16.578,78 = 0 euro</a:t>
                      </a:r>
                    </a:p>
                    <a:p>
                      <a:endParaRPr lang="nl-B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6594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dirty="0"/>
                        <a:t>Maximum bedrag in Zorgcategorie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dirty="0"/>
                        <a:t>5.664,94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8394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BE" dirty="0">
                          <a:solidFill>
                            <a:srgbClr val="FF0000"/>
                          </a:solidFill>
                        </a:rPr>
                        <a:t>ZBO recht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BE" dirty="0">
                          <a:solidFill>
                            <a:srgbClr val="FF0000"/>
                          </a:solidFill>
                        </a:rPr>
                        <a:t>5.664,94 – 0 = </a:t>
                      </a:r>
                      <a:r>
                        <a:rPr lang="nl-BE" b="1" u="sng" dirty="0">
                          <a:solidFill>
                            <a:srgbClr val="FF0000"/>
                          </a:solidFill>
                        </a:rPr>
                        <a:t>5.664,94 euro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39419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718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0CA67E-52A7-49E0-B683-AFF679ED1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Aanvraag/herziening ZBO indienen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87D0813-D9F6-47E6-8342-1CDC3EB4AC0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 sz="1600" dirty="0">
                <a:hlinkClick r:id="rId2"/>
              </a:rPr>
              <a:t>Online</a:t>
            </a:r>
            <a:br>
              <a:rPr lang="nl-BE" sz="1600" dirty="0"/>
            </a:br>
            <a:endParaRPr lang="nl-BE" sz="1600" dirty="0"/>
          </a:p>
          <a:p>
            <a:r>
              <a:rPr lang="nl-BE" sz="1600" dirty="0"/>
              <a:t>VSB website: </a:t>
            </a:r>
            <a:r>
              <a:rPr lang="nl-NL" sz="1600" dirty="0">
                <a:hlinkClick r:id="rId3"/>
              </a:rPr>
              <a:t>Zorgbudget voor ouderen met een zorgnood | Vlaamse sociale bescherming</a:t>
            </a:r>
            <a:br>
              <a:rPr lang="nl-NL" sz="1600" dirty="0"/>
            </a:br>
            <a:endParaRPr lang="nl-NL" sz="1600" dirty="0"/>
          </a:p>
          <a:p>
            <a:r>
              <a:rPr lang="nl-NL" sz="1600" dirty="0"/>
              <a:t>Om de aanvraag in te vullen, heb je je elektronische identiteitskaart (</a:t>
            </a:r>
            <a:r>
              <a:rPr lang="nl-NL" sz="1600" dirty="0" err="1"/>
              <a:t>eID</a:t>
            </a:r>
            <a:r>
              <a:rPr lang="nl-NL" sz="1600" dirty="0"/>
              <a:t>) en kaartlezer nodig en moet je je pincode kennen.</a:t>
            </a:r>
            <a:br>
              <a:rPr lang="nl-NL" sz="1600" dirty="0"/>
            </a:br>
            <a:endParaRPr lang="nl-NL" sz="1600" dirty="0"/>
          </a:p>
          <a:p>
            <a:pPr>
              <a:buNone/>
            </a:pPr>
            <a:endParaRPr lang="nl-BE" sz="1600" dirty="0"/>
          </a:p>
        </p:txBody>
      </p:sp>
    </p:spTree>
    <p:extLst>
      <p:ext uri="{BB962C8B-B14F-4D97-AF65-F5344CB8AC3E}">
        <p14:creationId xmlns:p14="http://schemas.microsoft.com/office/powerpoint/2010/main" val="478839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Wijziging - Vaste zorgcategorie bij verblijf in WZC 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half" idx="1"/>
          </p:nvPr>
        </p:nvSpPr>
        <p:spPr>
          <a:xfrm>
            <a:off x="1295999" y="1842464"/>
            <a:ext cx="7613539" cy="3854951"/>
          </a:xfrm>
        </p:spPr>
        <p:txBody>
          <a:bodyPr vert="horz" lIns="0" tIns="0" rIns="0" bIns="45720" rtlCol="0">
            <a:noAutofit/>
          </a:bodyPr>
          <a:lstStyle/>
          <a:p>
            <a:r>
              <a:rPr lang="nl-BE" sz="1500" dirty="0"/>
              <a:t>Start op 1 april 2023 </a:t>
            </a:r>
          </a:p>
          <a:p>
            <a:r>
              <a:rPr lang="nl-BE" sz="1500" dirty="0"/>
              <a:t>Personen met een zorgbudget voor ouderen met een zorgnood die in een </a:t>
            </a:r>
            <a:r>
              <a:rPr lang="nl-BE" sz="1500" u="sng" dirty="0"/>
              <a:t>woonzorgcentrum (rusthuis) </a:t>
            </a:r>
            <a:r>
              <a:rPr lang="nl-BE" sz="1500" dirty="0"/>
              <a:t>verblijven, krijgen zonder inschaling minstens de zorgcategorie 4 toegewezen.</a:t>
            </a:r>
          </a:p>
          <a:p>
            <a:pPr lvl="1"/>
            <a:r>
              <a:rPr lang="nl-BE" sz="1500" dirty="0"/>
              <a:t>Overgangsmaatregel: wie voordien een categorie 5 had in de voorziening, mag deze behouden</a:t>
            </a:r>
          </a:p>
          <a:p>
            <a:pPr lvl="1"/>
            <a:r>
              <a:rPr lang="nl-BE" sz="1500" dirty="0"/>
              <a:t>wie een categorie 5 heeft en dan naar het woonzorgcentrum gaat, behoudt de categorie 5 in het woonzorgcentrum</a:t>
            </a:r>
          </a:p>
          <a:p>
            <a:pPr lvl="1"/>
            <a:r>
              <a:rPr lang="nl-BE" sz="1500" dirty="0"/>
              <a:t>Wie een IGO ontvangt krijgt ook een categorie 5 toegekend</a:t>
            </a:r>
          </a:p>
          <a:p>
            <a:r>
              <a:rPr lang="nl-BE" sz="1500" dirty="0"/>
              <a:t>Alleen bij verblijf in woonzorgcentrum (Vlaams erkend) of in rusthuizen erkend door andere overheid</a:t>
            </a:r>
          </a:p>
          <a:p>
            <a:pPr lvl="1"/>
            <a:r>
              <a:rPr lang="nl-BE" sz="1500" dirty="0"/>
              <a:t>Dus ook bij verblijf in Brusselse (erkend door GGC, COCOF) of Waalse rusthuizen</a:t>
            </a:r>
          </a:p>
          <a:p>
            <a:pPr lvl="1"/>
            <a:r>
              <a:rPr lang="nl-BE" sz="1500" dirty="0"/>
              <a:t>Ook bij verblijf in rusthuizen in het buitenland</a:t>
            </a:r>
          </a:p>
          <a:p>
            <a:pPr lvl="1"/>
            <a:r>
              <a:rPr lang="nl-BE" sz="1500" dirty="0"/>
              <a:t>NIET bij verblijf in psychiatrisch verzorgingstehuis, centrum voor kortverblijf of dagverzorgingscentrum!</a:t>
            </a:r>
          </a:p>
          <a:p>
            <a:r>
              <a:rPr lang="nl-BE" sz="1500" dirty="0"/>
              <a:t>Persoon moet wel voldoen aan voorwaarden verzekerbaarheid VSB + inkomensvoorwaarde</a:t>
            </a:r>
          </a:p>
          <a:p>
            <a:pPr>
              <a:buNone/>
            </a:pPr>
            <a:endParaRPr lang="nl-BE" dirty="0">
              <a:latin typeface="FlandersArtSans-Bold" panose="00000800000000000000" pitchFamily="2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28D897-9D83-4FF4-95C9-2E5736414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Wijziging - Vaste zorgcategorie bij verblijf in WZC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21C535A-50AA-4384-A5F2-7F8102BBFA5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 dirty="0"/>
              <a:t>Bij verblijf in het WZC is medische herziening NIET mogelijk (tot einde verblijfsovereenkomst)</a:t>
            </a:r>
          </a:p>
          <a:p>
            <a:endParaRPr lang="nl-NL" dirty="0"/>
          </a:p>
          <a:p>
            <a:r>
              <a:rPr lang="nl-NL" dirty="0"/>
              <a:t>Bij tijdelijke afwezigheid uit WZC blijft de vaste zorgcategorie doorlopen</a:t>
            </a:r>
            <a:br>
              <a:rPr lang="nl-NL" dirty="0"/>
            </a:br>
            <a:endParaRPr lang="nl-NL" dirty="0"/>
          </a:p>
          <a:p>
            <a:r>
              <a:rPr lang="nl-NL" dirty="0"/>
              <a:t>Hoe wordt het verblijf in het WZC bewezen?</a:t>
            </a:r>
          </a:p>
          <a:p>
            <a:pPr lvl="1"/>
            <a:r>
              <a:rPr lang="nl-NL" dirty="0"/>
              <a:t>Automatisch via applicatie van de woonzorgcentra (eWZCfin) </a:t>
            </a:r>
          </a:p>
          <a:p>
            <a:pPr lvl="1"/>
            <a:r>
              <a:rPr lang="nl-NL" dirty="0"/>
              <a:t>Manueel: verblijfsattest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359047740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e_VO_V6">
  <a:themeElements>
    <a:clrScheme name="AZG">
      <a:dk1>
        <a:srgbClr val="2F2F2F"/>
      </a:dk1>
      <a:lt1>
        <a:sysClr val="window" lastClr="FFFFFF"/>
      </a:lt1>
      <a:dk2>
        <a:srgbClr val="147178"/>
      </a:dk2>
      <a:lt2>
        <a:srgbClr val="E4E4E4"/>
      </a:lt2>
      <a:accent1>
        <a:srgbClr val="114E68"/>
      </a:accent1>
      <a:accent2>
        <a:srgbClr val="A3CC00"/>
      </a:accent2>
      <a:accent3>
        <a:srgbClr val="219FD5"/>
      </a:accent3>
      <a:accent4>
        <a:srgbClr val="6F8B00"/>
      </a:accent4>
      <a:accent5>
        <a:srgbClr val="1B7EA9"/>
      </a:accent5>
      <a:accent6>
        <a:srgbClr val="8BAE00"/>
      </a:accent6>
      <a:hlink>
        <a:srgbClr val="2F2F2F"/>
      </a:hlink>
      <a:folHlink>
        <a:srgbClr val="2F2F2F"/>
      </a:folHlink>
    </a:clrScheme>
    <a:fontScheme name="Vlaamse overheid presentatie">
      <a:majorFont>
        <a:latin typeface="FlandersArtSans-Medium"/>
        <a:ea typeface=""/>
        <a:cs typeface=""/>
      </a:majorFont>
      <a:minorFont>
        <a:latin typeface="FlandersArtSerif-Regular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ZG - Presentatie_label.potx" id="{7C70E756-72C9-4DC7-9F0B-60C146FD1BC8}" vid="{A4F83163-2E95-4F00-B71F-182E1314FC17}"/>
    </a:ext>
  </a:extLst>
</a:theme>
</file>

<file path=ppt/theme/theme2.xml><?xml version="1.0" encoding="utf-8"?>
<a:theme xmlns:a="http://schemas.openxmlformats.org/drawingml/2006/main" name="Aangepast ontwerp">
  <a:themeElements>
    <a:clrScheme name="AZG">
      <a:dk1>
        <a:srgbClr val="2F2F2F"/>
      </a:dk1>
      <a:lt1>
        <a:sysClr val="window" lastClr="FFFFFF"/>
      </a:lt1>
      <a:dk2>
        <a:srgbClr val="147178"/>
      </a:dk2>
      <a:lt2>
        <a:srgbClr val="E4E4E4"/>
      </a:lt2>
      <a:accent1>
        <a:srgbClr val="114E68"/>
      </a:accent1>
      <a:accent2>
        <a:srgbClr val="A3CC00"/>
      </a:accent2>
      <a:accent3>
        <a:srgbClr val="219FD5"/>
      </a:accent3>
      <a:accent4>
        <a:srgbClr val="6F8B00"/>
      </a:accent4>
      <a:accent5>
        <a:srgbClr val="1B7EA9"/>
      </a:accent5>
      <a:accent6>
        <a:srgbClr val="8BAE00"/>
      </a:accent6>
      <a:hlink>
        <a:srgbClr val="2F2F2F"/>
      </a:hlink>
      <a:folHlink>
        <a:srgbClr val="2F2F2F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ZG - Presentatie_label.potx" id="{7C70E756-72C9-4DC7-9F0B-60C146FD1BC8}" vid="{2E82E2D8-610B-4A8B-9433-286A82C7D602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3014de8249d42afad66165e3d2261e7 xmlns="9a9ec0f0-7796-43d0-ac1f-4c8c46ee0bd1">
      <Terms xmlns="http://schemas.microsoft.com/office/infopath/2007/PartnerControls"/>
    </g3014de8249d42afad66165e3d2261e7>
    <i2d81646cf3b4af085db4e59f76b2271 xmlns="9a9ec0f0-7796-43d0-ac1f-4c8c46ee0bd1">
      <Terms xmlns="http://schemas.microsoft.com/office/infopath/2007/PartnerControls"/>
    </i2d81646cf3b4af085db4e59f76b2271>
    <TaxCatchAll xmlns="9a9ec0f0-7796-43d0-ac1f-4c8c46ee0bd1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ZG Document" ma:contentTypeID="0x010100E5B23CBEC15EF443818A347F7744E758007E3E6FADAD8B504FAE88A2EB286A9882" ma:contentTypeVersion="4" ma:contentTypeDescription="Het basis content type “ZG Document” is een basis voor content types voor in documentbibliotheken." ma:contentTypeScope="" ma:versionID="ae7a1561da8337d88c44784456ec3276">
  <xsd:schema xmlns:xsd="http://www.w3.org/2001/XMLSchema" xmlns:xs="http://www.w3.org/2001/XMLSchema" xmlns:p="http://schemas.microsoft.com/office/2006/metadata/properties" xmlns:ns2="9a9ec0f0-7796-43d0-ac1f-4c8c46ee0bd1" targetNamespace="http://schemas.microsoft.com/office/2006/metadata/properties" ma:root="true" ma:fieldsID="02aa81ddae6af5c76dd30a40220ca487" ns2:_="">
    <xsd:import namespace="9a9ec0f0-7796-43d0-ac1f-4c8c46ee0bd1"/>
    <xsd:element name="properties">
      <xsd:complexType>
        <xsd:sequence>
          <xsd:element name="documentManagement">
            <xsd:complexType>
              <xsd:all>
                <xsd:element ref="ns2:i2d81646cf3b4af085db4e59f76b2271" minOccurs="0"/>
                <xsd:element ref="ns2:TaxCatchAll" minOccurs="0"/>
                <xsd:element ref="ns2:TaxCatchAllLabel" minOccurs="0"/>
                <xsd:element ref="ns2:g3014de8249d42afad66165e3d2261e7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9ec0f0-7796-43d0-ac1f-4c8c46ee0bd1" elementFormDefault="qualified">
    <xsd:import namespace="http://schemas.microsoft.com/office/2006/documentManagement/types"/>
    <xsd:import namespace="http://schemas.microsoft.com/office/infopath/2007/PartnerControls"/>
    <xsd:element name="i2d81646cf3b4af085db4e59f76b2271" ma:index="8" nillable="true" ma:taxonomy="true" ma:internalName="i2d81646cf3b4af085db4e59f76b2271" ma:taxonomyFieldName="ZG_x0020_Thema" ma:displayName="ZG Thema" ma:readOnly="false" ma:default="" ma:fieldId="{22d81646-cf3b-4af0-85db-4e59f76b2271}" ma:taxonomyMulti="true" ma:sspId="49ca8161-7180-459b-a0ef-1a71cf6ffea5" ma:termSetId="7fe39be1-420a-4760-9a61-3e6b46397d5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description="" ma:hidden="true" ma:list="{3f3f1a0b-e239-4cb7-8a38-872c86642cbf}" ma:internalName="TaxCatchAll" ma:showField="CatchAllData" ma:web="b1fbe6bc-579c-47af-b031-4320ec39a4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description="" ma:hidden="true" ma:list="{3f3f1a0b-e239-4cb7-8a38-872c86642cbf}" ma:internalName="TaxCatchAllLabel" ma:readOnly="true" ma:showField="CatchAllDataLabel" ma:web="b1fbe6bc-579c-47af-b031-4320ec39a4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g3014de8249d42afad66165e3d2261e7" ma:index="12" nillable="true" ma:taxonomy="true" ma:internalName="g3014de8249d42afad66165e3d2261e7" ma:taxonomyFieldName="ZG_x0020_Subthema" ma:displayName="ZG Subthema" ma:default="" ma:fieldId="{03014de8-249d-42af-ad66-165e3d2261e7}" ma:taxonomyMulti="true" ma:sspId="49ca8161-7180-459b-a0ef-1a71cf6ffea5" ma:termSetId="d7c685f0-dcff-44f7-afae-a3a295cca2e8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haredContentType xmlns="Microsoft.SharePoint.Taxonomy.ContentTypeSync" SourceId="49ca8161-7180-459b-a0ef-1a71cf6ffea5" ContentTypeId="0x010100E5B23CBEC15EF443818A347F7744E758" PreviousValue="false"/>
</file>

<file path=customXml/itemProps1.xml><?xml version="1.0" encoding="utf-8"?>
<ds:datastoreItem xmlns:ds="http://schemas.openxmlformats.org/officeDocument/2006/customXml" ds:itemID="{56DF51BD-931C-487D-A907-A4A17478AF89}">
  <ds:schemaRefs>
    <ds:schemaRef ds:uri="http://purl.org/dc/elements/1.1/"/>
    <ds:schemaRef ds:uri="http://schemas.microsoft.com/office/2006/metadata/properties"/>
    <ds:schemaRef ds:uri="http://purl.org/dc/terms/"/>
    <ds:schemaRef ds:uri="9a9ec0f0-7796-43d0-ac1f-4c8c46ee0b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1365F48-0248-4D1D-BEE2-E3F39547AC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9ec0f0-7796-43d0-ac1f-4c8c46ee0b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B2DD036-90B0-42FF-BD4F-978408743199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3A36155C-4C7A-4900-BC81-38212AD5DA27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ZG - Presentatie_VSB</Template>
  <TotalTime>6694</TotalTime>
  <Words>1585</Words>
  <Application>Microsoft Office PowerPoint</Application>
  <PresentationFormat>Diavoorstelling (4:3)</PresentationFormat>
  <Paragraphs>218</Paragraphs>
  <Slides>31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2</vt:i4>
      </vt:variant>
      <vt:variant>
        <vt:lpstr>Diatitels</vt:lpstr>
      </vt:variant>
      <vt:variant>
        <vt:i4>31</vt:i4>
      </vt:variant>
    </vt:vector>
  </HeadingPairs>
  <TitlesOfParts>
    <vt:vector size="39" baseType="lpstr">
      <vt:lpstr>Calibri</vt:lpstr>
      <vt:lpstr>FlandersArtSans-Regular</vt:lpstr>
      <vt:lpstr>FlandersArtSans-Bold</vt:lpstr>
      <vt:lpstr>FlandersArtSerif-Regular</vt:lpstr>
      <vt:lpstr>Wingdings</vt:lpstr>
      <vt:lpstr>Arial</vt:lpstr>
      <vt:lpstr>Presentatie_VO_V6</vt:lpstr>
      <vt:lpstr>Aangepast ontwerp</vt:lpstr>
      <vt:lpstr>ZBO - invoer categorie van rechtswege bij verblijf in WZC</vt:lpstr>
      <vt:lpstr>Zorgbudget voor ouderen met een zorgnood</vt:lpstr>
      <vt:lpstr>Voorwaarde van vermindering van de zelfredzaamheid</vt:lpstr>
      <vt:lpstr>Voorwaarde met betrekking tot het inkomen</vt:lpstr>
      <vt:lpstr>Voorwaarde met betrekking tot het inkomen</vt:lpstr>
      <vt:lpstr>Voorbeeld inkomensberekening</vt:lpstr>
      <vt:lpstr>Aanvraag/herziening ZBO indienen</vt:lpstr>
      <vt:lpstr>Wijziging - Vaste zorgcategorie bij verblijf in WZC </vt:lpstr>
      <vt:lpstr>Wijziging - Vaste zorgcategorie bij verblijf in WZC </vt:lpstr>
      <vt:lpstr>Toekenning vaste zorgcategorie ZONDER nieuwe aanvraag  </vt:lpstr>
      <vt:lpstr>Toekenning vaste zorgcategorie MET nieuwe aanvraag/herziening</vt:lpstr>
      <vt:lpstr>Toekenning vaste zorgcategorie MET nieuwe aanvraag/herziening</vt:lpstr>
      <vt:lpstr>ZBO en IT/IVT </vt:lpstr>
      <vt:lpstr>Verblijf en melding einde verblijf</vt:lpstr>
      <vt:lpstr>Berekening ZBO in categorie 4 – voorbeeld 1 </vt:lpstr>
      <vt:lpstr>Berekening ZBO in categorie 4 – voorbeeld 2</vt:lpstr>
      <vt:lpstr>Berekening ZBO in categorie 4 – voorbeeld 3</vt:lpstr>
      <vt:lpstr>Berekening ZBO in categorie 4 – voorbeeld 4</vt:lpstr>
      <vt:lpstr>Inkomensgrens voor een ZBO op basis van een vaste categorie 4 </vt:lpstr>
      <vt:lpstr>PowerPoint-presentatie</vt:lpstr>
      <vt:lpstr>Eerste aanvraag ZBO indienen </vt:lpstr>
      <vt:lpstr>aanvraag</vt:lpstr>
      <vt:lpstr>Aanvraag</vt:lpstr>
      <vt:lpstr>PowerPoint-presentatie</vt:lpstr>
      <vt:lpstr>Herziening ZBO indienen</vt:lpstr>
      <vt:lpstr>Herziening ZBO indienen</vt:lpstr>
      <vt:lpstr>Herziening ZBO indienen</vt:lpstr>
      <vt:lpstr>Melding van einde verblijf in WZC</vt:lpstr>
      <vt:lpstr>Wijziging zelfredzaamheid na einde verblijf in WZC of rusthuis</vt:lpstr>
      <vt:lpstr>Overzicht verblijven in woonzorgcentrum</vt:lpstr>
      <vt:lpstr>contactpersonen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Coessens Charlotte</dc:creator>
  <cp:lastModifiedBy>Coessens Charlotte</cp:lastModifiedBy>
  <cp:revision>30</cp:revision>
  <dcterms:created xsi:type="dcterms:W3CDTF">2023-01-12T09:23:23Z</dcterms:created>
  <dcterms:modified xsi:type="dcterms:W3CDTF">2023-02-23T14:30:10Z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0x010100E5B23CBEC15EF443818A347F7744E758007E3E6FADAD8B504FAE88A2EB286A9882</vt:lpwstr>
  </property>
  <property fmtid="{D5CDD505-2E9C-101B-9397-08002B2CF9AE}" pid="3" name="ZG Subthema">
    <vt:lpwstr/>
  </property>
  <property fmtid="{D5CDD505-2E9C-101B-9397-08002B2CF9AE}" pid="4" name="ZG Thema">
    <vt:lpwstr/>
  </property>
</Properties>
</file>